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73" r:id="rId3"/>
    <p:sldId id="261" r:id="rId4"/>
    <p:sldId id="266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83" r:id="rId13"/>
    <p:sldId id="263" r:id="rId14"/>
    <p:sldId id="264" r:id="rId15"/>
    <p:sldId id="274" r:id="rId16"/>
    <p:sldId id="265" r:id="rId17"/>
    <p:sldId id="269" r:id="rId18"/>
    <p:sldId id="284" r:id="rId19"/>
    <p:sldId id="257" r:id="rId20"/>
    <p:sldId id="258" r:id="rId21"/>
    <p:sldId id="285" r:id="rId22"/>
    <p:sldId id="267" r:id="rId23"/>
    <p:sldId id="268" r:id="rId24"/>
    <p:sldId id="270" r:id="rId25"/>
    <p:sldId id="271" r:id="rId26"/>
    <p:sldId id="277" r:id="rId27"/>
    <p:sldId id="286" r:id="rId28"/>
    <p:sldId id="280" r:id="rId29"/>
    <p:sldId id="281" r:id="rId30"/>
    <p:sldId id="287" r:id="rId31"/>
    <p:sldId id="278" r:id="rId32"/>
    <p:sldId id="288" r:id="rId33"/>
    <p:sldId id="260" r:id="rId34"/>
    <p:sldId id="289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2" autoAdjust="0"/>
    <p:restoredTop sz="94660"/>
  </p:normalViewPr>
  <p:slideViewPr>
    <p:cSldViewPr snapToGrid="0">
      <p:cViewPr varScale="1">
        <p:scale>
          <a:sx n="59" d="100"/>
          <a:sy n="59" d="100"/>
        </p:scale>
        <p:origin x="88" y="2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B0973B-17D7-4FF1-9751-404F910F3B98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44C08-BF27-4750-AC98-7EB9552619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254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4C08-BF27-4750-AC98-7EB95526194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9831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각각의 보에서의 </a:t>
            </a:r>
            <a:r>
              <a:rPr lang="ko-KR" altLang="en-US" dirty="0" err="1"/>
              <a:t>일평균값</a:t>
            </a:r>
            <a:r>
              <a:rPr lang="ko-KR" altLang="en-US" dirty="0"/>
              <a:t> 비교가 더 정확할 듯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4C08-BF27-4750-AC98-7EB95526194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597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각각의 보에서의 </a:t>
            </a:r>
            <a:r>
              <a:rPr lang="ko-KR" altLang="en-US" dirty="0" err="1"/>
              <a:t>일평균값</a:t>
            </a:r>
            <a:r>
              <a:rPr lang="ko-KR" altLang="en-US" dirty="0"/>
              <a:t> 비교가 더 정확할 듯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4C08-BF27-4750-AC98-7EB95526194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7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4C08-BF27-4750-AC98-7EB95526194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221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4C08-BF27-4750-AC98-7EB95526194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446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4C08-BF27-4750-AC98-7EB95526194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564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4C08-BF27-4750-AC98-7EB95526194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177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4C08-BF27-4750-AC98-7EB95526194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754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4C08-BF27-4750-AC98-7EB95526194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581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4C08-BF27-4750-AC98-7EB95526194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977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각각의 보에서의 </a:t>
            </a:r>
            <a:r>
              <a:rPr lang="ko-KR" altLang="en-US" dirty="0" err="1"/>
              <a:t>일평균값</a:t>
            </a:r>
            <a:r>
              <a:rPr lang="ko-KR" altLang="en-US" dirty="0"/>
              <a:t> 비교가 더 정확할 듯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4C08-BF27-4750-AC98-7EB95526194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904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각각의 보에서의 </a:t>
            </a:r>
            <a:r>
              <a:rPr lang="ko-KR" altLang="en-US" dirty="0" err="1"/>
              <a:t>일평균값</a:t>
            </a:r>
            <a:r>
              <a:rPr lang="ko-KR" altLang="en-US" dirty="0"/>
              <a:t> 비교가 더 정확할 듯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4C08-BF27-4750-AC98-7EB95526194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424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4A3712-BB4A-8C4B-C09D-40E1B4F675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FC05AC-9EAB-5FE1-0149-54B3FD2474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E7CFF4-653B-1912-FAFA-4B7062FA1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CE386C-A501-5CF2-E2C8-01131F831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F747CB-289C-95E1-590D-85E66856E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454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AA3EBF-1B01-BA15-6FF0-36903E6AD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269CC9-656A-BED7-566A-C13091864B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DDB3FC-7057-F1E2-95E7-3FDDE546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CEAE4F-5F49-7562-A3DC-1940D489C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2DEF92-5C47-8E93-DFD0-3056F6C8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549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629692C-D52E-390E-21BB-E2B0042C84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A438A5-D665-547E-28FE-2CED597812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7D8EC5-8C63-AE98-A8C9-59EB5758B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ED6DE2-20E0-1F1C-4588-4C28CDB1D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08B47E-4EC0-9A78-1A87-AB1AAAE58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354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684F96-B3A8-D8A1-4078-D559CB802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72126B-B343-9D86-C98C-E212C23EC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8B870-0EE7-27AF-A520-83CE6945D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C1E6D5-0BBA-A7E1-A4DE-ABF99AFCD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90AB50-2F73-AAD5-A38C-BF9DB7104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926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CA5BDB-FB09-0B73-8077-A202172B6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D709EA-FB0E-3BB6-6E17-794B7C57F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BED2D2-DBDE-D851-0FC0-0340F24DA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5CA66A-187A-2EA4-0F1B-9FEB41ACB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2927C2-04F2-1475-D9D2-116F2FDF5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539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512328-53F8-A379-37DA-223EF6EDA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D68F79-831D-52D2-66E8-0ED701B207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8D131D-184A-0805-71F1-F2FF8EAA1F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07F011-6A6D-6F52-E928-C7C7412F4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3CBE0B-2A9C-B0D2-67EE-58BD7EE5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A5A59B-FB19-8E42-D4FE-21D780453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091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909853-3AF2-A33E-E0A5-016E2F9C7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27AA98-A4A8-135D-BF35-3AB378A99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BBE443-6C5A-B683-F5FF-22861297EE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C6029A1-124C-2089-9173-09CD11ABB6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71205B8-6D77-987D-ECC2-A7CFC05357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AB1A65-66CF-F575-82C6-834A0E20A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EFD6F5-92E1-F692-8D2B-1EFEF3BAF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6FC2962-4757-11DA-0E44-8A149E696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812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3AC44-6454-B4AC-6B1F-0210BD841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BDC751F-B3BF-37C4-67A8-4E4493D6D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81F64E5-C5D5-D223-D58E-50B8592E9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18DC48-6848-CB2A-4846-BC4AC03B6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272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583184-3367-2A5E-DA45-3B68644A0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186BC1B-026F-DFA9-F408-C5F631CDD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3D2685-A6AE-2992-AE0D-D101674E2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468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14598-A75C-648E-9401-322239310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DB6111-9180-FBE0-C9D7-802FB381E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D45382-DDF5-FC0A-07E1-8B8F709A4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4F7BB1-BBF1-2742-DDD8-B6C035DC4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BCEAF9-7A19-0F66-ABF5-947B49D8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16469F-9C9C-F2BC-F2E8-EE60447D5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46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C73862-B03B-C4B3-3DB4-7385575AD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95B4A5-6C06-8572-9E60-047B555CA5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89A6E1-9907-E278-9B1B-D3E5ECC361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4C8921-8A1A-EF7F-0B53-C1107A9AE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7C97C1-DD70-24B5-3D5A-36BA1962B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6E8236-FDDC-4EEE-BC3B-260CEDCC2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448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2867D45-1299-D83A-552B-9A74A7FFA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B5F6DD-43CD-C040-9EC3-866F96FA0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C58372-8C03-7C4E-43B2-D55A09B378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9CCFD0-9380-4418-8AC2-99FDE5003A7A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D7402F-3182-7B5F-F07B-D13EB2392B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F29B77-415E-05DA-5130-F3EF486B0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244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912531-8AA7-FFB3-7AFF-58E300D8D7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죽산보</a:t>
            </a:r>
            <a:r>
              <a:rPr lang="ko-KR" altLang="en-US" dirty="0"/>
              <a:t> 데이터 분석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BD8D36E-44CE-6AFE-B769-986954EE33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죽산보와 </a:t>
            </a:r>
            <a:r>
              <a:rPr lang="ko-KR" altLang="en-US" dirty="0" err="1"/>
              <a:t>승촌보</a:t>
            </a:r>
            <a:r>
              <a:rPr lang="ko-KR" altLang="en-US" dirty="0"/>
              <a:t> 데이터 관계 활용</a:t>
            </a:r>
          </a:p>
        </p:txBody>
      </p:sp>
    </p:spTree>
    <p:extLst>
      <p:ext uri="{BB962C8B-B14F-4D97-AF65-F5344CB8AC3E}">
        <p14:creationId xmlns:p14="http://schemas.microsoft.com/office/powerpoint/2010/main" val="3131523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4" name="Rectangle 105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10505843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승촌보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700" dirty="0" err="1">
                <a:solidFill>
                  <a:srgbClr val="FFFFFF"/>
                </a:solidFill>
              </a:rPr>
              <a:t>방류량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지석천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유량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유입량 비교</a:t>
            </a:r>
            <a:b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ko-KR" altLang="en-US" sz="3700" dirty="0">
                <a:solidFill>
                  <a:srgbClr val="FFFFFF"/>
                </a:solidFill>
              </a:rPr>
              <a:t>주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별 평균값 활용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ko-KR" alt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3323EF7-5C79-6979-E14C-D19B0D15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098" y="2158179"/>
            <a:ext cx="52578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730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4" name="Rectangle 105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10505843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승촌보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700" dirty="0" err="1">
                <a:solidFill>
                  <a:srgbClr val="FFFFFF"/>
                </a:solidFill>
              </a:rPr>
              <a:t>방류량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지석천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유량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유입량 비교</a:t>
            </a:r>
            <a:b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월별 평균값 활용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ko-KR" alt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30637EE-DB2A-9299-8287-E50043AE6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098" y="2158179"/>
            <a:ext cx="52578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293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FBC10B-A951-5D54-0B62-3B1B099F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2. </a:t>
            </a:r>
            <a:r>
              <a:rPr lang="ko-KR" altLang="en-US" dirty="0" err="1">
                <a:solidFill>
                  <a:srgbClr val="FFFFFF"/>
                </a:solidFill>
              </a:rPr>
              <a:t>죽산보</a:t>
            </a:r>
            <a:r>
              <a:rPr lang="en-US" altLang="ko-KR" dirty="0">
                <a:solidFill>
                  <a:srgbClr val="FFFFFF"/>
                </a:solidFill>
              </a:rPr>
              <a:t>:</a:t>
            </a:r>
            <a:r>
              <a:rPr lang="ko-KR" altLang="en-US" dirty="0">
                <a:solidFill>
                  <a:srgbClr val="FFFFFF"/>
                </a:solidFill>
              </a:rPr>
              <a:t> </a:t>
            </a:r>
            <a:r>
              <a:rPr lang="en-US" altLang="ko-KR" dirty="0">
                <a:solidFill>
                  <a:srgbClr val="FFFFFF"/>
                </a:solidFill>
              </a:rPr>
              <a:t>CHLA </a:t>
            </a:r>
            <a:r>
              <a:rPr lang="ko-KR" altLang="en-US" dirty="0">
                <a:solidFill>
                  <a:srgbClr val="FFFFFF"/>
                </a:solidFill>
              </a:rPr>
              <a:t>기준 기타 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특성과의 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상관관계 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선그래프</a:t>
            </a:r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372AD-F55D-7B12-4A5E-1A2BFB126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ko-KR" altLang="en-US" sz="1300"/>
              <a:t>죽산보의 </a:t>
            </a:r>
            <a:r>
              <a:rPr lang="en-US" altLang="ko-KR" sz="1300"/>
              <a:t>CHLA</a:t>
            </a:r>
            <a:r>
              <a:rPr lang="ko-KR" altLang="en-US" sz="1300"/>
              <a:t>와 </a:t>
            </a:r>
            <a:r>
              <a:rPr lang="en-US" altLang="ko-KR" sz="1300"/>
              <a:t>pH, DO, TOC, </a:t>
            </a:r>
            <a:r>
              <a:rPr lang="ko-KR" altLang="en-US" sz="1300"/>
              <a:t>수온</a:t>
            </a:r>
            <a:r>
              <a:rPr lang="en-US" altLang="ko-KR" sz="1300"/>
              <a:t>, </a:t>
            </a:r>
            <a:r>
              <a:rPr lang="ko-KR" altLang="en-US" sz="1300" err="1"/>
              <a:t>방류량과의</a:t>
            </a:r>
            <a:r>
              <a:rPr lang="ko-KR" altLang="en-US" sz="1300"/>
              <a:t> 상관관계를 선그래프로 확인</a:t>
            </a:r>
            <a:endParaRPr lang="en-US" altLang="ko-KR" sz="1300"/>
          </a:p>
          <a:p>
            <a:r>
              <a:rPr lang="ko-KR" altLang="en-US" sz="1300"/>
              <a:t>데이터수가 많기에 연도별로 분리한 다음에 일주일당 하나의 샘플을 선택해서 선그래프 그림</a:t>
            </a:r>
            <a:endParaRPr lang="en-US" altLang="ko-KR" sz="1300"/>
          </a:p>
          <a:p>
            <a:pPr lvl="1"/>
            <a:r>
              <a:rPr lang="en-US" altLang="ko-KR" sz="1300"/>
              <a:t>CHLA: </a:t>
            </a:r>
            <a:r>
              <a:rPr lang="ko-KR" altLang="en-US" sz="1300"/>
              <a:t>초록 선그래프</a:t>
            </a:r>
            <a:endParaRPr lang="en-US" altLang="ko-KR" sz="1300"/>
          </a:p>
          <a:p>
            <a:pPr lvl="1"/>
            <a:r>
              <a:rPr lang="en-US" altLang="ko-KR" sz="1300"/>
              <a:t>Y</a:t>
            </a:r>
            <a:r>
              <a:rPr lang="ko-KR" altLang="en-US" sz="1300"/>
              <a:t>축</a:t>
            </a:r>
            <a:r>
              <a:rPr lang="en-US" altLang="ko-KR" sz="1300"/>
              <a:t>(</a:t>
            </a:r>
            <a:r>
              <a:rPr lang="ko-KR" altLang="en-US" sz="1300"/>
              <a:t>왼쪽</a:t>
            </a:r>
            <a:r>
              <a:rPr lang="en-US" altLang="ko-KR" sz="1300"/>
              <a:t>): CHLA </a:t>
            </a:r>
            <a:r>
              <a:rPr lang="ko-KR" altLang="en-US" sz="1300"/>
              <a:t>수치</a:t>
            </a:r>
            <a:endParaRPr lang="en-US" altLang="ko-KR" sz="1300"/>
          </a:p>
          <a:p>
            <a:r>
              <a:rPr lang="en-US" altLang="ko-KR" sz="1300"/>
              <a:t>CHLA, pH, DO</a:t>
            </a:r>
            <a:r>
              <a:rPr lang="ko-KR" altLang="en-US" sz="1300"/>
              <a:t>는 거의 동일하게 움직임</a:t>
            </a:r>
            <a:r>
              <a:rPr lang="en-US" altLang="ko-KR" sz="1300"/>
              <a:t>. </a:t>
            </a:r>
            <a:r>
              <a:rPr lang="ko-KR" altLang="en-US" sz="1300"/>
              <a:t>즉 상관관계가 매우 높음</a:t>
            </a:r>
            <a:r>
              <a:rPr lang="en-US" altLang="ko-KR" sz="1300"/>
              <a:t>. </a:t>
            </a:r>
            <a:r>
              <a:rPr lang="ko-KR" altLang="en-US" sz="1300"/>
              <a:t>하지만 </a:t>
            </a:r>
            <a:r>
              <a:rPr lang="en-US" altLang="ko-KR" sz="1300"/>
              <a:t>pH</a:t>
            </a:r>
            <a:r>
              <a:rPr lang="ko-KR" altLang="en-US" sz="1300"/>
              <a:t>와 </a:t>
            </a:r>
            <a:r>
              <a:rPr lang="en-US" altLang="ko-KR" sz="1300"/>
              <a:t>DO</a:t>
            </a:r>
            <a:r>
              <a:rPr lang="ko-KR" altLang="en-US" sz="1300"/>
              <a:t>가 </a:t>
            </a:r>
            <a:r>
              <a:rPr lang="en-US" altLang="ko-KR" sz="1300"/>
              <a:t>CHLA </a:t>
            </a:r>
            <a:r>
              <a:rPr lang="ko-KR" altLang="en-US" sz="1300"/>
              <a:t>수치에 영향을 받는 것임</a:t>
            </a:r>
            <a:r>
              <a:rPr lang="en-US" altLang="ko-KR" sz="1300"/>
              <a:t>.</a:t>
            </a:r>
          </a:p>
          <a:p>
            <a:r>
              <a:rPr lang="en-US" altLang="ko-KR" sz="1300"/>
              <a:t>CHLA</a:t>
            </a:r>
            <a:r>
              <a:rPr lang="ko-KR" altLang="en-US" sz="1300"/>
              <a:t>를 기준으로 수온과 </a:t>
            </a:r>
            <a:r>
              <a:rPr lang="ko-KR" altLang="en-US" sz="1300" err="1"/>
              <a:t>방류량과는</a:t>
            </a:r>
            <a:r>
              <a:rPr lang="ko-KR" altLang="en-US" sz="1300"/>
              <a:t> 음의 상관관계임을 확인 가능</a:t>
            </a:r>
            <a:r>
              <a:rPr lang="en-US" altLang="ko-KR" sz="1300"/>
              <a:t>. </a:t>
            </a:r>
            <a:r>
              <a:rPr lang="ko-KR" altLang="en-US" sz="1300"/>
              <a:t>특히 수온과 음의 상관관계를 갖는 이유를 설명할 수 </a:t>
            </a:r>
            <a:r>
              <a:rPr lang="ko-KR" altLang="en-US" sz="1300" err="1"/>
              <a:t>있어야함</a:t>
            </a:r>
            <a:r>
              <a:rPr lang="en-US" altLang="ko-KR" sz="1300"/>
              <a:t>. </a:t>
            </a:r>
            <a:r>
              <a:rPr lang="ko-KR" altLang="en-US" sz="1300" err="1"/>
              <a:t>승촌보의</a:t>
            </a:r>
            <a:r>
              <a:rPr lang="ko-KR" altLang="en-US" sz="1300"/>
              <a:t> 경우와 동일한 것으로 추정됨</a:t>
            </a:r>
            <a:r>
              <a:rPr lang="en-US" altLang="ko-KR" sz="1300"/>
              <a:t>. </a:t>
            </a:r>
            <a:r>
              <a:rPr lang="ko-KR" altLang="en-US" sz="1300"/>
              <a:t>확인 필요</a:t>
            </a:r>
            <a:r>
              <a:rPr lang="en-US" altLang="ko-KR" sz="1300"/>
              <a:t>.</a:t>
            </a:r>
          </a:p>
          <a:p>
            <a:r>
              <a:rPr lang="ko-KR" altLang="en-US" sz="1300"/>
              <a:t>추가 확인 사항</a:t>
            </a:r>
            <a:r>
              <a:rPr lang="en-US" altLang="ko-KR" sz="1300"/>
              <a:t>:</a:t>
            </a:r>
          </a:p>
          <a:p>
            <a:pPr lvl="1"/>
            <a:r>
              <a:rPr lang="ko-KR" altLang="en-US" sz="1300" err="1"/>
              <a:t>방류량과의</a:t>
            </a:r>
            <a:r>
              <a:rPr lang="ko-KR" altLang="en-US" sz="1300"/>
              <a:t> 상관관계 선그래프를 추후 그려야 함</a:t>
            </a:r>
            <a:r>
              <a:rPr lang="en-US" altLang="ko-KR" sz="1300"/>
              <a:t>.</a:t>
            </a:r>
          </a:p>
          <a:p>
            <a:pPr lvl="1"/>
            <a:r>
              <a:rPr lang="ko-KR" altLang="en-US" sz="1300"/>
              <a:t>일 단위의 평균값을 활용하면 그래프가 보다 부드러워질 수 있음</a:t>
            </a:r>
            <a:r>
              <a:rPr lang="en-US" altLang="ko-KR" sz="13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2982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9"/>
            <a:ext cx="10515600" cy="802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CHLA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와 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의 변화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15BA2C-A7F1-1388-C284-424FF808C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09" y="886139"/>
            <a:ext cx="5100064" cy="57869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ABC8D8-4EF7-F260-D139-AD0873E11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479" y="898942"/>
            <a:ext cx="5100064" cy="577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66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7"/>
            <a:ext cx="10515600" cy="802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CHLA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와 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의 변화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AF92080-D4BA-395F-CB85-092A8336A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4371" y="849988"/>
            <a:ext cx="5006408" cy="5767692"/>
          </a:xfr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F35D770-A1F8-94F4-C2DD-EE9C97E17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274" y="849988"/>
            <a:ext cx="5151725" cy="576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49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7"/>
            <a:ext cx="10515600" cy="802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CHLA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와 </a:t>
            </a:r>
            <a:r>
              <a:rPr lang="en-US" altLang="ko-KR" sz="3200" dirty="0"/>
              <a:t>TOC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의 변화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F6D0899-B592-14C6-6AA7-A5760A3B5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8888" y="849988"/>
            <a:ext cx="5052980" cy="5679313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4B995B-C45A-A529-94E8-8716149E5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614" y="854265"/>
            <a:ext cx="5184408" cy="576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37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9"/>
            <a:ext cx="10515600" cy="802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CHLA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와 수온의 변화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27B906-F0DD-45E6-5DAD-61AE2AEF9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70" y="868403"/>
            <a:ext cx="5001799" cy="57108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576454A-0556-9033-43FB-CAAB082A2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631" y="882960"/>
            <a:ext cx="5055071" cy="575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48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9"/>
            <a:ext cx="10515600" cy="802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CHLA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와 </a:t>
            </a:r>
            <a:r>
              <a:rPr lang="ko-KR" altLang="en-US" sz="3200" dirty="0" err="1"/>
              <a:t>방류량</a:t>
            </a:r>
            <a:r>
              <a:rPr lang="ko-KR" alt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의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변화</a:t>
            </a:r>
          </a:p>
        </p:txBody>
      </p:sp>
    </p:spTree>
    <p:extLst>
      <p:ext uri="{BB962C8B-B14F-4D97-AF65-F5344CB8AC3E}">
        <p14:creationId xmlns:p14="http://schemas.microsoft.com/office/powerpoint/2010/main" val="353822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FBC10B-A951-5D54-0B62-3B1B099F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3. CHLA 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기준 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상관관계</a:t>
            </a:r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372AD-F55D-7B12-4A5E-1A2BFB126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/>
              <a:t>죽산보와 </a:t>
            </a:r>
            <a:r>
              <a:rPr lang="ko-KR" altLang="en-US" sz="1600" dirty="0" err="1"/>
              <a:t>승촌보에서</a:t>
            </a:r>
            <a:r>
              <a:rPr lang="ko-KR" altLang="en-US" sz="1600" dirty="0"/>
              <a:t> </a:t>
            </a:r>
            <a:r>
              <a:rPr lang="en-US" altLang="ko-KR" sz="1600" dirty="0"/>
              <a:t>CHLA</a:t>
            </a:r>
            <a:r>
              <a:rPr lang="ko-KR" altLang="en-US" sz="1600" dirty="0"/>
              <a:t>를 기준으로 기타 특성과의 상관관계를 막대그래프로 그림</a:t>
            </a:r>
            <a:r>
              <a:rPr lang="en-US" altLang="ko-KR" sz="16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600" dirty="0"/>
              <a:t>죽산보와 </a:t>
            </a:r>
            <a:r>
              <a:rPr lang="ko-KR" altLang="en-US" sz="1600" dirty="0" err="1"/>
              <a:t>승촌보에서</a:t>
            </a:r>
            <a:r>
              <a:rPr lang="ko-KR" altLang="en-US" sz="1600" dirty="0"/>
              <a:t> 유사한 패턴의 상관관계 막대그래프가 </a:t>
            </a:r>
            <a:r>
              <a:rPr lang="ko-KR" altLang="en-US" sz="1600" dirty="0" err="1"/>
              <a:t>그려짐</a:t>
            </a:r>
            <a:r>
              <a:rPr lang="en-US" altLang="ko-KR" sz="16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600" dirty="0" err="1"/>
              <a:t>죽산보</a:t>
            </a:r>
            <a:r>
              <a:rPr lang="en-US" altLang="ko-KR" sz="1600" dirty="0"/>
              <a:t>: CHLA</a:t>
            </a:r>
            <a:r>
              <a:rPr lang="ko-KR" altLang="en-US" sz="1600" dirty="0"/>
              <a:t>를</a:t>
            </a:r>
            <a:r>
              <a:rPr lang="en-US" altLang="ko-KR" sz="1600" dirty="0"/>
              <a:t> </a:t>
            </a:r>
            <a:r>
              <a:rPr lang="ko-KR" altLang="en-US" sz="1600" dirty="0"/>
              <a:t>기준으로 </a:t>
            </a:r>
            <a:r>
              <a:rPr lang="ko-KR" altLang="en-US" sz="1600" dirty="0" err="1"/>
              <a:t>방류량</a:t>
            </a:r>
            <a:r>
              <a:rPr lang="en-US" altLang="ko-KR" sz="1600" dirty="0"/>
              <a:t>, </a:t>
            </a:r>
            <a:r>
              <a:rPr lang="ko-KR" altLang="en-US" sz="1600" dirty="0"/>
              <a:t>수온에 대해 음의 상관관계 가짐</a:t>
            </a:r>
            <a:r>
              <a:rPr lang="en-US" altLang="ko-KR" sz="1600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sz="1200" dirty="0"/>
              <a:t>수온과 큰 음의 상관관계 가짐</a:t>
            </a:r>
            <a:r>
              <a:rPr lang="en-US" altLang="ko-KR" sz="1200" dirty="0"/>
              <a:t>. </a:t>
            </a:r>
          </a:p>
          <a:p>
            <a:pPr lvl="1">
              <a:lnSpc>
                <a:spcPct val="100000"/>
              </a:lnSpc>
            </a:pPr>
            <a:r>
              <a:rPr lang="ko-KR" altLang="en-US" sz="1200" dirty="0">
                <a:solidFill>
                  <a:srgbClr val="FF0000"/>
                </a:solidFill>
              </a:rPr>
              <a:t>추가 확인 사항</a:t>
            </a:r>
            <a:r>
              <a:rPr lang="en-US" altLang="ko-KR" sz="1200" dirty="0">
                <a:solidFill>
                  <a:srgbClr val="FF0000"/>
                </a:solidFill>
              </a:rPr>
              <a:t>: </a:t>
            </a:r>
            <a:r>
              <a:rPr lang="ko-KR" altLang="en-US" sz="1200" dirty="0">
                <a:solidFill>
                  <a:srgbClr val="FF0000"/>
                </a:solidFill>
              </a:rPr>
              <a:t>계절별 </a:t>
            </a:r>
            <a:r>
              <a:rPr lang="ko-KR" altLang="en-US" sz="1200" dirty="0" err="1">
                <a:solidFill>
                  <a:srgbClr val="FF0000"/>
                </a:solidFill>
              </a:rPr>
              <a:t>방류량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</a:rPr>
              <a:t>수온 등의 변화와의 관계</a:t>
            </a:r>
            <a:r>
              <a:rPr lang="en-US" altLang="ko-KR" sz="1200" dirty="0">
                <a:solidFill>
                  <a:srgbClr val="FF0000"/>
                </a:solidFill>
              </a:rPr>
              <a:t>. </a:t>
            </a:r>
            <a:r>
              <a:rPr lang="ko-KR" altLang="en-US" sz="1200" dirty="0" err="1">
                <a:solidFill>
                  <a:srgbClr val="FF0000"/>
                </a:solidFill>
              </a:rPr>
              <a:t>승촌보</a:t>
            </a:r>
            <a:r>
              <a:rPr lang="ko-KR" altLang="en-US" sz="1200" dirty="0">
                <a:solidFill>
                  <a:srgbClr val="FF0000"/>
                </a:solidFill>
              </a:rPr>
              <a:t> 분석의 경우와 유사하게 접근 가능해 보임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600" dirty="0" err="1"/>
              <a:t>승촌보</a:t>
            </a:r>
            <a:r>
              <a:rPr lang="en-US" altLang="ko-KR" sz="1600" dirty="0"/>
              <a:t>: CHLA</a:t>
            </a:r>
            <a:r>
              <a:rPr lang="ko-KR" altLang="en-US" sz="1600" dirty="0"/>
              <a:t>를</a:t>
            </a:r>
            <a:r>
              <a:rPr lang="en-US" altLang="ko-KR" sz="1600" dirty="0"/>
              <a:t> </a:t>
            </a:r>
            <a:r>
              <a:rPr lang="ko-KR" altLang="en-US" sz="1600" dirty="0"/>
              <a:t>기준으로 </a:t>
            </a:r>
            <a:r>
              <a:rPr lang="ko-KR" altLang="en-US" sz="1600" dirty="0" err="1"/>
              <a:t>방류량에</a:t>
            </a:r>
            <a:r>
              <a:rPr lang="ko-KR" altLang="en-US" sz="1600" dirty="0"/>
              <a:t> 대해 음의 상관관계 가짐</a:t>
            </a:r>
            <a:r>
              <a:rPr lang="en-US" altLang="ko-KR" sz="1600" dirty="0"/>
              <a:t>. </a:t>
            </a:r>
            <a:r>
              <a:rPr lang="ko-KR" altLang="en-US" sz="1600" dirty="0"/>
              <a:t>하지만 수온에 대해서는 매우 작은 양의 상관관계 가짐</a:t>
            </a:r>
            <a:r>
              <a:rPr lang="en-US" altLang="ko-KR" sz="1600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sz="1200" dirty="0"/>
              <a:t>겨울에 수온이 낮음에도 불구하고 높은 </a:t>
            </a:r>
            <a:r>
              <a:rPr lang="en-US" altLang="ko-KR" sz="1200" dirty="0"/>
              <a:t>CHLA </a:t>
            </a:r>
            <a:r>
              <a:rPr lang="ko-KR" altLang="en-US" sz="1200" dirty="0"/>
              <a:t>발생하였음</a:t>
            </a:r>
            <a:r>
              <a:rPr lang="en-US" altLang="ko-KR" sz="1200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sz="1200" dirty="0"/>
              <a:t>이유는 </a:t>
            </a:r>
            <a:r>
              <a:rPr lang="ko-KR" altLang="en-US" sz="1200" dirty="0" err="1"/>
              <a:t>방류량</a:t>
            </a:r>
            <a:r>
              <a:rPr lang="en-US" altLang="ko-KR" sz="1200" dirty="0"/>
              <a:t>(</a:t>
            </a:r>
            <a:r>
              <a:rPr lang="ko-KR" altLang="en-US" sz="1200" dirty="0"/>
              <a:t>유입량</a:t>
            </a:r>
            <a:r>
              <a:rPr lang="en-US" altLang="ko-KR" sz="1200" dirty="0"/>
              <a:t>)</a:t>
            </a:r>
            <a:r>
              <a:rPr lang="ko-KR" altLang="en-US" sz="1200" dirty="0"/>
              <a:t>이 너무 적었기 때문이었음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210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Flowchart: Document 103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D6F31C7-7D86-B562-4DD8-2AC9AC04B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en-US" altLang="ko-K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CHLA </a:t>
            </a:r>
            <a:r>
              <a:rPr lang="ko-KR" altLang="en-US" sz="3200" dirty="0">
                <a:solidFill>
                  <a:srgbClr val="FFFFFF"/>
                </a:solidFill>
              </a:rPr>
              <a:t>기준</a:t>
            </a:r>
            <a:r>
              <a:rPr lang="ko-KR" alt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상관관계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3F51CB-774F-99CD-A8E0-580BFBE60B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84672" y="640080"/>
            <a:ext cx="6394058" cy="557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063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FBC10B-A951-5D54-0B62-3B1B099F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1. </a:t>
            </a:r>
            <a:r>
              <a:rPr lang="ko-KR" altLang="en-US" dirty="0">
                <a:solidFill>
                  <a:srgbClr val="FFFFFF"/>
                </a:solidFill>
              </a:rPr>
              <a:t>특성별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분포도</a:t>
            </a:r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372AD-F55D-7B12-4A5E-1A2BFB126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400" dirty="0"/>
              <a:t>죽산보와 </a:t>
            </a:r>
            <a:r>
              <a:rPr lang="ko-KR" altLang="en-US" sz="1400" dirty="0" err="1"/>
              <a:t>승촌보의</a:t>
            </a:r>
            <a:r>
              <a:rPr lang="ko-KR" altLang="en-US" sz="1400" dirty="0"/>
              <a:t> 특성별 분포도를 </a:t>
            </a:r>
            <a:r>
              <a:rPr lang="en-US" altLang="ko-KR" sz="1400" dirty="0"/>
              <a:t>boxplot</a:t>
            </a:r>
            <a:r>
              <a:rPr lang="ko-KR" altLang="en-US" sz="1400" dirty="0"/>
              <a:t>으로 확인</a:t>
            </a:r>
            <a:endParaRPr lang="en-US" altLang="ko-KR" sz="1400" dirty="0"/>
          </a:p>
          <a:p>
            <a:pPr>
              <a:lnSpc>
                <a:spcPct val="100000"/>
              </a:lnSpc>
            </a:pPr>
            <a:r>
              <a:rPr lang="ko-KR" altLang="en-US" sz="1400" dirty="0"/>
              <a:t>죽산보에 탁도</a:t>
            </a:r>
            <a:r>
              <a:rPr lang="en-US" altLang="ko-KR" sz="1400" dirty="0"/>
              <a:t>(Turb) </a:t>
            </a:r>
            <a:r>
              <a:rPr lang="ko-KR" altLang="en-US" sz="1400" dirty="0"/>
              <a:t>특성이 추가됨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승촌보에는</a:t>
            </a:r>
            <a:r>
              <a:rPr lang="ko-KR" altLang="en-US" sz="1400" dirty="0"/>
              <a:t> 없음</a:t>
            </a:r>
            <a:r>
              <a:rPr lang="en-US" altLang="ko-KR" sz="14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400" dirty="0"/>
              <a:t>다른 특성들의 분포가 두 보에서 비슷함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85920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Flowchart: Document 2054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D6F31C7-7D86-B562-4DD8-2AC9AC04B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dirty="0" err="1">
                <a:solidFill>
                  <a:srgbClr val="FFFFFF"/>
                </a:solidFill>
              </a:rPr>
              <a:t>승촌</a:t>
            </a:r>
            <a:r>
              <a:rPr lang="ko-KR" alt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보</a:t>
            </a:r>
            <a:r>
              <a:rPr lang="en-US" altLang="ko-K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CHLA </a:t>
            </a:r>
            <a:r>
              <a:rPr lang="ko-KR" altLang="en-US" sz="3200" dirty="0">
                <a:solidFill>
                  <a:srgbClr val="FFFFFF"/>
                </a:solidFill>
              </a:rPr>
              <a:t>기준</a:t>
            </a:r>
            <a:r>
              <a:rPr lang="ko-KR" alt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상관관계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67F223-5EF0-478E-CCF0-5C78B18755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02889" y="640080"/>
            <a:ext cx="6357625" cy="557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083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FBC10B-A951-5D54-0B62-3B1B099F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4. </a:t>
            </a:r>
            <a:r>
              <a:rPr lang="ko-KR" altLang="en-US" dirty="0">
                <a:solidFill>
                  <a:srgbClr val="FFFFFF"/>
                </a:solidFill>
              </a:rPr>
              <a:t>특성별 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죽산보와 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 err="1">
                <a:solidFill>
                  <a:srgbClr val="FFFFFF"/>
                </a:solidFill>
              </a:rPr>
              <a:t>승촌보</a:t>
            </a:r>
            <a:r>
              <a:rPr lang="ko-KR" altLang="en-US" dirty="0">
                <a:solidFill>
                  <a:srgbClr val="FFFFFF"/>
                </a:solidFill>
              </a:rPr>
              <a:t> 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데이터 비교</a:t>
            </a:r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372AD-F55D-7B12-4A5E-1A2BFB126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/>
              <a:t>특성별로 죽산보와 </a:t>
            </a:r>
            <a:r>
              <a:rPr lang="ko-KR" altLang="en-US" sz="1600" dirty="0" err="1"/>
              <a:t>승촌보의</a:t>
            </a:r>
            <a:r>
              <a:rPr lang="ko-KR" altLang="en-US" sz="1600" dirty="0"/>
              <a:t> 변화를 선그래프로 동시에 그려 비교함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두 보의 특성별 변화가 매우 비슷함 확인 가능</a:t>
            </a:r>
            <a:r>
              <a:rPr lang="en-US" altLang="ko-KR" sz="16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600" dirty="0">
                <a:solidFill>
                  <a:srgbClr val="FF0000"/>
                </a:solidFill>
              </a:rPr>
              <a:t>각각의 보에서의 </a:t>
            </a:r>
            <a:r>
              <a:rPr lang="ko-KR" altLang="en-US" sz="1600" dirty="0" err="1">
                <a:solidFill>
                  <a:srgbClr val="FF0000"/>
                </a:solidFill>
              </a:rPr>
              <a:t>일평균값을</a:t>
            </a:r>
            <a:r>
              <a:rPr lang="ko-KR" altLang="en-US" sz="1600" dirty="0">
                <a:solidFill>
                  <a:srgbClr val="FF0000"/>
                </a:solidFill>
              </a:rPr>
              <a:t> 비교하면 보다 정확하고 부드러운 선그래프 그려질 수 있을 것으로 보임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718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9"/>
            <a:ext cx="10515600" cy="802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ko-KR" sz="3200" dirty="0"/>
              <a:t>vs</a:t>
            </a:r>
            <a:r>
              <a:rPr lang="ko-KR" altLang="en-US" sz="3200" dirty="0"/>
              <a:t> </a:t>
            </a:r>
            <a:r>
              <a:rPr lang="ko-KR" altLang="en-US" sz="3200" dirty="0" err="1"/>
              <a:t>승촌보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CHLA 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변화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4CFE66-56FA-C34A-F44C-3E4186FB1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59" y="819962"/>
            <a:ext cx="4872116" cy="57985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28EB310-5028-964B-2D2E-12C8F1516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607" y="819962"/>
            <a:ext cx="4904423" cy="588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47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9"/>
            <a:ext cx="10515600" cy="802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ko-KR" sz="3200" dirty="0"/>
              <a:t>vs</a:t>
            </a:r>
            <a:r>
              <a:rPr lang="ko-KR" altLang="en-US" sz="3200" dirty="0"/>
              <a:t> </a:t>
            </a:r>
            <a:r>
              <a:rPr lang="ko-KR" altLang="en-US" sz="3200" dirty="0" err="1"/>
              <a:t>승촌보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ko-KR" altLang="en-US" sz="3200" dirty="0"/>
              <a:t>수온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변화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16D283-3CEF-B2CB-D0FF-03A7DDE15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49" y="849331"/>
            <a:ext cx="4852439" cy="58237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CF8B4FC-4AE8-0B11-7539-840AB53B5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213" y="783097"/>
            <a:ext cx="4885587" cy="588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95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9"/>
            <a:ext cx="10515600" cy="802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ko-KR" sz="3200" dirty="0"/>
              <a:t>vs</a:t>
            </a:r>
            <a:r>
              <a:rPr lang="ko-KR" altLang="en-US" sz="3200" dirty="0"/>
              <a:t> </a:t>
            </a:r>
            <a:r>
              <a:rPr lang="ko-KR" altLang="en-US" sz="3200" dirty="0" err="1"/>
              <a:t>승촌보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altLang="ko-KR" sz="3200" dirty="0"/>
              <a:t>TP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변화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9F0813-9219-20AA-C7FB-B38278363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84" y="868699"/>
            <a:ext cx="4865437" cy="58043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1D5E8F-6E2F-434F-9F07-B418DA5ED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02" y="868699"/>
            <a:ext cx="4788615" cy="580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995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9"/>
            <a:ext cx="10515600" cy="802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ko-KR" sz="3200" dirty="0"/>
              <a:t>vs</a:t>
            </a:r>
            <a:r>
              <a:rPr lang="ko-KR" altLang="en-US" sz="3200" dirty="0"/>
              <a:t> </a:t>
            </a:r>
            <a:r>
              <a:rPr lang="ko-KR" altLang="en-US" sz="3200" dirty="0" err="1"/>
              <a:t>승촌보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ko-KR" altLang="en-US" sz="3200" dirty="0" err="1"/>
              <a:t>방류량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변화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000B0B-9CB7-F23B-0B5E-FA53765A3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655" y="893481"/>
            <a:ext cx="4837230" cy="5779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416DEE-E8B2-8636-E9AE-36A949374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795" y="811488"/>
            <a:ext cx="4914550" cy="581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01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BC10B-A951-5D54-0B62-3B1B099F2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죽산보와 </a:t>
            </a:r>
            <a:r>
              <a:rPr lang="ko-KR" altLang="en-US" sz="3200" dirty="0" err="1"/>
              <a:t>승촌보의</a:t>
            </a:r>
            <a:r>
              <a:rPr lang="ko-KR" altLang="en-US" sz="3200" dirty="0"/>
              <a:t> </a:t>
            </a:r>
            <a:r>
              <a:rPr lang="en-US" altLang="ko-KR" sz="3200" dirty="0"/>
              <a:t>CHLA </a:t>
            </a:r>
            <a:r>
              <a:rPr lang="ko-KR" altLang="en-US" sz="3200" dirty="0"/>
              <a:t>분포도 비교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372AD-F55D-7B12-4A5E-1A2BFB126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/>
              <a:t>죽산보의 </a:t>
            </a:r>
            <a:r>
              <a:rPr lang="ko-KR" altLang="en-US" sz="1600" dirty="0" err="1"/>
              <a:t>승촌보의</a:t>
            </a:r>
            <a:r>
              <a:rPr lang="ko-KR" altLang="en-US" sz="1600" dirty="0"/>
              <a:t> </a:t>
            </a:r>
            <a:r>
              <a:rPr lang="en-US" altLang="ko-KR" sz="1600" dirty="0"/>
              <a:t>CHLA </a:t>
            </a:r>
            <a:r>
              <a:rPr lang="ko-KR" altLang="en-US" sz="1600" dirty="0"/>
              <a:t>분포도를 막대그래프로 표현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죽산보와 </a:t>
            </a:r>
            <a:r>
              <a:rPr lang="ko-KR" altLang="en-US" sz="1600" dirty="0" err="1"/>
              <a:t>승촌보의</a:t>
            </a:r>
            <a:r>
              <a:rPr lang="ko-KR" altLang="en-US" sz="1600" dirty="0"/>
              <a:t> </a:t>
            </a:r>
            <a:r>
              <a:rPr lang="en-US" altLang="ko-KR" sz="1600" dirty="0"/>
              <a:t>CHLA </a:t>
            </a:r>
            <a:r>
              <a:rPr lang="ko-KR" altLang="en-US" sz="1600" dirty="0"/>
              <a:t>분포가 거의 유사함</a:t>
            </a:r>
            <a:r>
              <a:rPr lang="en-US" altLang="ko-KR" sz="16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600" dirty="0"/>
              <a:t>하지만 구간별 분포가 다음과 같이 다름</a:t>
            </a:r>
            <a:endParaRPr lang="en-US" altLang="ko-KR" sz="1600" dirty="0"/>
          </a:p>
          <a:p>
            <a:pPr lvl="1">
              <a:lnSpc>
                <a:spcPct val="100000"/>
              </a:lnSpc>
            </a:pPr>
            <a:r>
              <a:rPr lang="ko-KR" altLang="en-US" sz="1200" dirty="0"/>
              <a:t>죽산보에서 높은 수치 </a:t>
            </a:r>
            <a:r>
              <a:rPr lang="en-US" altLang="ko-KR" sz="1200" dirty="0"/>
              <a:t>CHLA </a:t>
            </a:r>
            <a:r>
              <a:rPr lang="ko-KR" altLang="en-US" sz="1200" dirty="0"/>
              <a:t>보다 많이 발생</a:t>
            </a:r>
            <a:endParaRPr lang="en-US" altLang="ko-KR" sz="12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712AE9B-CCE0-2348-C9CA-FD84A7F2A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015030"/>
              </p:ext>
            </p:extLst>
          </p:nvPr>
        </p:nvGraphicFramePr>
        <p:xfrm>
          <a:off x="1134377" y="3301070"/>
          <a:ext cx="506508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9520">
                  <a:extLst>
                    <a:ext uri="{9D8B030D-6E8A-4147-A177-3AD203B41FA5}">
                      <a16:colId xmlns:a16="http://schemas.microsoft.com/office/drawing/2014/main" val="4200976021"/>
                    </a:ext>
                  </a:extLst>
                </a:gridCol>
                <a:gridCol w="3225567">
                  <a:extLst>
                    <a:ext uri="{9D8B030D-6E8A-4147-A177-3AD203B41FA5}">
                      <a16:colId xmlns:a16="http://schemas.microsoft.com/office/drawing/2014/main" val="27524068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구간</a:t>
                      </a:r>
                      <a:r>
                        <a:rPr lang="en-US" altLang="ko-KR" sz="1600" dirty="0"/>
                        <a:t>(mg/m3)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빈도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528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10-40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죽산보에서 보다 많이 발생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927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40-120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승촌보에서</a:t>
                      </a:r>
                      <a:r>
                        <a:rPr lang="ko-KR" altLang="en-US" sz="1200" dirty="0"/>
                        <a:t> 보다 많이 발생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878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130-160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죽산보에서 보다 많이 발생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050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160-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죽산보에서 앞도적으로 많이 발생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199990"/>
                  </a:ext>
                </a:extLst>
              </a:tr>
            </a:tbl>
          </a:graphicData>
        </a:graphic>
      </p:graphicFrame>
      <p:pic>
        <p:nvPicPr>
          <p:cNvPr id="6" name="Picture 4">
            <a:extLst>
              <a:ext uri="{FF2B5EF4-FFF2-40B4-BE49-F238E27FC236}">
                <a16:creationId xmlns:a16="http://schemas.microsoft.com/office/drawing/2014/main" id="{4116181C-80EA-904A-90D0-B21A39651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391" y="1690688"/>
            <a:ext cx="4665110" cy="379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7611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FBC10B-A951-5D54-0B62-3B1B099F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5. </a:t>
            </a:r>
            <a:r>
              <a:rPr lang="ko-KR" altLang="en-US" dirty="0">
                <a:solidFill>
                  <a:srgbClr val="FFFFFF"/>
                </a:solidFill>
              </a:rPr>
              <a:t>특성별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시프트 활용</a:t>
            </a:r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372AD-F55D-7B12-4A5E-1A2BFB126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/>
              <a:t>죽산보와 </a:t>
            </a:r>
            <a:r>
              <a:rPr lang="ko-KR" altLang="en-US" sz="1600" dirty="0" err="1"/>
              <a:t>승촌보의</a:t>
            </a:r>
            <a:r>
              <a:rPr lang="ko-KR" altLang="en-US" sz="1600" dirty="0"/>
              <a:t> 일부 특성을 일 단위로 시프트한 후에 </a:t>
            </a:r>
            <a:r>
              <a:rPr lang="ko-KR" altLang="en-US" sz="1600" dirty="0" err="1"/>
              <a:t>죽산보</a:t>
            </a:r>
            <a:r>
              <a:rPr lang="ko-KR" altLang="en-US" sz="1600" dirty="0"/>
              <a:t> </a:t>
            </a:r>
            <a:r>
              <a:rPr lang="en-US" altLang="ko-KR" sz="1600" dirty="0"/>
              <a:t>CHLA </a:t>
            </a:r>
            <a:r>
              <a:rPr lang="ko-KR" altLang="en-US" sz="1600" dirty="0"/>
              <a:t>수치와의 상관관계 확인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609615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BC10B-A951-5D54-0B62-3B1B099F2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/>
              <a:t>죽산보</a:t>
            </a:r>
            <a:r>
              <a:rPr lang="ko-KR" altLang="en-US" sz="3200" dirty="0"/>
              <a:t> 특성별 시프트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372AD-F55D-7B12-4A5E-1A2BFB126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76039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/>
              <a:t>오른편 이미지</a:t>
            </a:r>
            <a:endParaRPr lang="en-US" altLang="ko-KR" sz="1600" dirty="0"/>
          </a:p>
          <a:p>
            <a:pPr lvl="1">
              <a:lnSpc>
                <a:spcPct val="100000"/>
              </a:lnSpc>
            </a:pPr>
            <a:r>
              <a:rPr lang="en-US" altLang="ko-KR" sz="1200" dirty="0"/>
              <a:t>2021</a:t>
            </a:r>
            <a:r>
              <a:rPr lang="ko-KR" altLang="en-US" sz="1200" dirty="0"/>
              <a:t>년 </a:t>
            </a:r>
            <a:r>
              <a:rPr lang="ko-KR" altLang="en-US" sz="1200" dirty="0" err="1"/>
              <a:t>죽산보</a:t>
            </a:r>
            <a:r>
              <a:rPr lang="ko-KR" altLang="en-US" sz="1200" dirty="0"/>
              <a:t> 데이터의 일부 특성에 대해 </a:t>
            </a:r>
            <a:r>
              <a:rPr lang="en-US" altLang="ko-KR" sz="1200" dirty="0"/>
              <a:t>1</a:t>
            </a:r>
            <a:r>
              <a:rPr lang="ko-KR" altLang="en-US" sz="1200" dirty="0"/>
              <a:t>일 전부터 </a:t>
            </a:r>
            <a:r>
              <a:rPr lang="en-US" altLang="ko-KR" sz="1200" dirty="0"/>
              <a:t>5</a:t>
            </a:r>
            <a:r>
              <a:rPr lang="ko-KR" altLang="en-US" sz="1200" dirty="0"/>
              <a:t>일 전의 </a:t>
            </a:r>
            <a:r>
              <a:rPr lang="ko-KR" altLang="en-US" sz="1200" dirty="0" err="1"/>
              <a:t>특성값과</a:t>
            </a:r>
            <a:r>
              <a:rPr lang="ko-KR" altLang="en-US" sz="1200" dirty="0"/>
              <a:t> 죽산보의 </a:t>
            </a:r>
            <a:r>
              <a:rPr lang="en-US" altLang="ko-KR" sz="1200" dirty="0"/>
              <a:t>CHLA</a:t>
            </a:r>
            <a:r>
              <a:rPr lang="ko-KR" altLang="en-US" sz="1200" dirty="0"/>
              <a:t>와의 상관관계 막대그래프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ko-KR" altLang="en-US" sz="1600" dirty="0" err="1"/>
              <a:t>죽산보</a:t>
            </a:r>
            <a:r>
              <a:rPr lang="ko-KR" altLang="en-US" sz="1600" dirty="0"/>
              <a:t> 데이터 내에서의 관계</a:t>
            </a:r>
            <a:endParaRPr lang="en-US" altLang="ko-KR" sz="1600" dirty="0"/>
          </a:p>
          <a:p>
            <a:pPr lvl="1">
              <a:lnSpc>
                <a:spcPct val="100000"/>
              </a:lnSpc>
            </a:pPr>
            <a:r>
              <a:rPr lang="ko-KR" altLang="en-US" sz="1200" dirty="0"/>
              <a:t>지난 며칠 동안의 수온과 </a:t>
            </a:r>
            <a:r>
              <a:rPr lang="en-US" altLang="ko-KR" sz="1200" dirty="0"/>
              <a:t>CHLA</a:t>
            </a:r>
            <a:r>
              <a:rPr lang="ko-KR" altLang="en-US" sz="1200" dirty="0"/>
              <a:t>의 상관관계가 절대적임</a:t>
            </a:r>
            <a:endParaRPr lang="en-US" altLang="ko-KR" sz="1200" dirty="0"/>
          </a:p>
          <a:p>
            <a:pPr lvl="1">
              <a:lnSpc>
                <a:spcPct val="100000"/>
              </a:lnSpc>
            </a:pPr>
            <a:r>
              <a:rPr lang="ko-KR" altLang="en-US" sz="1200" dirty="0"/>
              <a:t>또한 하루 전의 </a:t>
            </a:r>
            <a:r>
              <a:rPr lang="ko-KR" altLang="en-US" sz="1200" dirty="0" err="1"/>
              <a:t>방류량과의</a:t>
            </a:r>
            <a:r>
              <a:rPr lang="ko-KR" altLang="en-US" sz="1200" dirty="0"/>
              <a:t> 상관관계 또한 절대적임</a:t>
            </a:r>
            <a:endParaRPr lang="en-US" altLang="ko-KR" sz="1200" dirty="0"/>
          </a:p>
          <a:p>
            <a:pPr lvl="1">
              <a:lnSpc>
                <a:spcPct val="100000"/>
              </a:lnSpc>
            </a:pPr>
            <a:r>
              <a:rPr lang="ko-KR" altLang="en-US" sz="1200" dirty="0">
                <a:solidFill>
                  <a:srgbClr val="FF0000"/>
                </a:solidFill>
              </a:rPr>
              <a:t>전체 데이터에 대한 막대그래프도 유사하게 나올 것으로 추정</a:t>
            </a:r>
            <a:r>
              <a:rPr lang="en-US" altLang="ko-KR" sz="1200" dirty="0">
                <a:solidFill>
                  <a:srgbClr val="FF0000"/>
                </a:solidFill>
              </a:rPr>
              <a:t>. </a:t>
            </a:r>
            <a:r>
              <a:rPr lang="ko-KR" altLang="en-US" sz="1200" dirty="0">
                <a:solidFill>
                  <a:srgbClr val="FF0000"/>
                </a:solidFill>
              </a:rPr>
              <a:t>확인 필요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2688DC-BE65-F91D-4066-1ABA7498E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763" y="1690688"/>
            <a:ext cx="5431402" cy="293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68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BC10B-A951-5D54-0B62-3B1B099F2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/>
              <a:t>승촌보</a:t>
            </a:r>
            <a:r>
              <a:rPr lang="ko-KR" altLang="en-US" sz="3200" dirty="0"/>
              <a:t> 일부 특성 시프트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372AD-F55D-7B12-4A5E-1A2BFB126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76039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/>
              <a:t>오른편 이미지</a:t>
            </a:r>
            <a:endParaRPr lang="en-US" altLang="ko-KR" sz="1600" dirty="0"/>
          </a:p>
          <a:p>
            <a:pPr lvl="1">
              <a:lnSpc>
                <a:spcPct val="100000"/>
              </a:lnSpc>
            </a:pPr>
            <a:r>
              <a:rPr lang="en-US" altLang="ko-KR" sz="1200" dirty="0"/>
              <a:t>2021</a:t>
            </a:r>
            <a:r>
              <a:rPr lang="ko-KR" altLang="en-US" sz="1200" dirty="0"/>
              <a:t>년 </a:t>
            </a:r>
            <a:r>
              <a:rPr lang="ko-KR" altLang="en-US" sz="1200" dirty="0" err="1"/>
              <a:t>승촌보</a:t>
            </a:r>
            <a:r>
              <a:rPr lang="ko-KR" altLang="en-US" sz="1200" dirty="0"/>
              <a:t> 데이터의 일부 특성에 대해 </a:t>
            </a:r>
            <a:r>
              <a:rPr lang="en-US" altLang="ko-KR" sz="1200" dirty="0"/>
              <a:t>1</a:t>
            </a:r>
            <a:r>
              <a:rPr lang="ko-KR" altLang="en-US" sz="1200" dirty="0"/>
              <a:t>일 전부터 </a:t>
            </a:r>
            <a:r>
              <a:rPr lang="en-US" altLang="ko-KR" sz="1200" dirty="0"/>
              <a:t>5</a:t>
            </a:r>
            <a:r>
              <a:rPr lang="ko-KR" altLang="en-US" sz="1200" dirty="0"/>
              <a:t>일 전의 </a:t>
            </a:r>
            <a:r>
              <a:rPr lang="ko-KR" altLang="en-US" sz="1200" dirty="0" err="1"/>
              <a:t>특성값과</a:t>
            </a:r>
            <a:r>
              <a:rPr lang="ko-KR" altLang="en-US" sz="1200" dirty="0"/>
              <a:t> 죽산보의 </a:t>
            </a:r>
            <a:r>
              <a:rPr lang="en-US" altLang="ko-KR" sz="1200" dirty="0"/>
              <a:t>CHLA</a:t>
            </a:r>
            <a:r>
              <a:rPr lang="ko-KR" altLang="en-US" sz="1200" dirty="0"/>
              <a:t>와의 상관관계 막대그래프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ko-KR" altLang="en-US" sz="1600" dirty="0" err="1"/>
              <a:t>죽산보</a:t>
            </a:r>
            <a:r>
              <a:rPr lang="ko-KR" altLang="en-US" sz="1600" dirty="0"/>
              <a:t> </a:t>
            </a:r>
            <a:r>
              <a:rPr lang="en-US" altLang="ko-KR" sz="1600" dirty="0"/>
              <a:t>CHLA</a:t>
            </a:r>
            <a:r>
              <a:rPr lang="ko-KR" altLang="en-US" sz="1600" dirty="0"/>
              <a:t>와 </a:t>
            </a:r>
            <a:r>
              <a:rPr lang="ko-KR" altLang="en-US" sz="1600" dirty="0" err="1"/>
              <a:t>시트프된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승촌보</a:t>
            </a:r>
            <a:r>
              <a:rPr lang="ko-KR" altLang="en-US" sz="1600" dirty="0"/>
              <a:t> 데이터의 상관관계</a:t>
            </a:r>
            <a:endParaRPr lang="en-US" altLang="ko-KR" sz="1600" dirty="0"/>
          </a:p>
          <a:p>
            <a:pPr lvl="1">
              <a:lnSpc>
                <a:spcPct val="100000"/>
              </a:lnSpc>
            </a:pPr>
            <a:r>
              <a:rPr lang="ko-KR" altLang="en-US" sz="1200" dirty="0"/>
              <a:t>지난 며칠 동안의 </a:t>
            </a:r>
            <a:r>
              <a:rPr lang="ko-KR" altLang="en-US" sz="1200" dirty="0" err="1"/>
              <a:t>승촌보의</a:t>
            </a:r>
            <a:r>
              <a:rPr lang="ko-KR" altLang="en-US" sz="1200" dirty="0"/>
              <a:t> 수온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방류량</a:t>
            </a:r>
            <a:r>
              <a:rPr lang="en-US" altLang="ko-KR" sz="1200" dirty="0"/>
              <a:t>, CHLA </a:t>
            </a:r>
            <a:r>
              <a:rPr lang="ko-KR" altLang="en-US" sz="1200" dirty="0"/>
              <a:t>와의 상관관계가 높음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lvl="1">
              <a:lnSpc>
                <a:spcPct val="100000"/>
              </a:lnSpc>
            </a:pPr>
            <a:r>
              <a:rPr lang="ko-KR" altLang="en-US" sz="1200" dirty="0">
                <a:solidFill>
                  <a:srgbClr val="FF0000"/>
                </a:solidFill>
              </a:rPr>
              <a:t>전체 데이터에 대한 막대그래프도 유사하게 나올 것으로 추정</a:t>
            </a:r>
            <a:r>
              <a:rPr lang="en-US" altLang="ko-KR" sz="1200" dirty="0">
                <a:solidFill>
                  <a:srgbClr val="FF0000"/>
                </a:solidFill>
              </a:rPr>
              <a:t>. </a:t>
            </a:r>
            <a:r>
              <a:rPr lang="ko-KR" altLang="en-US" sz="1200" dirty="0">
                <a:solidFill>
                  <a:srgbClr val="FF0000"/>
                </a:solidFill>
              </a:rPr>
              <a:t>확인 필요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D6848A-FAC3-3A8D-1DA1-2790F69F5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763" y="1823226"/>
            <a:ext cx="5698685" cy="321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9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Flowchart: Document 104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en-US" altLang="ko-K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ko-KR" alt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특성별 분포도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08A1EC-0F1A-6134-B621-732A737D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804" y="640080"/>
            <a:ext cx="6951795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910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FBC10B-A951-5D54-0B62-3B1B099F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6. </a:t>
            </a:r>
            <a:r>
              <a:rPr lang="ko-KR" altLang="en-US" dirty="0">
                <a:solidFill>
                  <a:srgbClr val="FFFFFF"/>
                </a:solidFill>
              </a:rPr>
              <a:t>특성별 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윈도우 활용</a:t>
            </a:r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372AD-F55D-7B12-4A5E-1A2BFB126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/>
              <a:t>죽산보와 </a:t>
            </a:r>
            <a:r>
              <a:rPr lang="ko-KR" altLang="en-US" sz="1600" dirty="0" err="1"/>
              <a:t>승촌보의</a:t>
            </a:r>
            <a:r>
              <a:rPr lang="ko-KR" altLang="en-US" sz="1600" dirty="0"/>
              <a:t> 일부 특성에 대해 지난 </a:t>
            </a:r>
            <a:r>
              <a:rPr lang="en-US" altLang="ko-KR" sz="1600" dirty="0"/>
              <a:t>1</a:t>
            </a:r>
            <a:r>
              <a:rPr lang="ko-KR" altLang="en-US" sz="1600" dirty="0"/>
              <a:t>일에서 </a:t>
            </a:r>
            <a:r>
              <a:rPr lang="en-US" altLang="ko-KR" sz="1600" dirty="0"/>
              <a:t>15</a:t>
            </a:r>
            <a:r>
              <a:rPr lang="ko-KR" altLang="en-US" sz="1600" dirty="0"/>
              <a:t>일까지의 특성 평균값을 </a:t>
            </a:r>
            <a:r>
              <a:rPr lang="ko-KR" altLang="en-US" sz="1600" dirty="0" err="1"/>
              <a:t>죽산보</a:t>
            </a:r>
            <a:r>
              <a:rPr lang="ko-KR" altLang="en-US" sz="1600" dirty="0"/>
              <a:t> 데이터에 추가하여 </a:t>
            </a:r>
            <a:r>
              <a:rPr lang="en-US" altLang="ko-KR" sz="1600" dirty="0"/>
              <a:t>CHLA </a:t>
            </a:r>
            <a:r>
              <a:rPr lang="ko-KR" altLang="en-US" sz="1600" dirty="0"/>
              <a:t>수치를 예측하는 모델 훈련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죽산보의 데이터만 이용할 경우</a:t>
            </a:r>
            <a:endParaRPr lang="en-US" altLang="ko-KR" sz="1600" dirty="0"/>
          </a:p>
          <a:p>
            <a:pPr lvl="1">
              <a:lnSpc>
                <a:spcPct val="100000"/>
              </a:lnSpc>
            </a:pPr>
            <a:r>
              <a:rPr lang="ko-KR" altLang="en-US" sz="1200" dirty="0"/>
              <a:t>지난 시간 동안의 수온 평균값이 가장 중요한 것으로 판명됨</a:t>
            </a:r>
            <a:r>
              <a:rPr lang="en-US" altLang="ko-KR" sz="1200" dirty="0"/>
              <a:t>.</a:t>
            </a:r>
          </a:p>
          <a:p>
            <a:pPr lvl="1">
              <a:lnSpc>
                <a:spcPct val="100000"/>
              </a:lnSpc>
            </a:pPr>
            <a:r>
              <a:rPr lang="en-US" altLang="ko-KR" sz="1200" dirty="0"/>
              <a:t>1</a:t>
            </a:r>
            <a:r>
              <a:rPr lang="ko-KR" altLang="en-US" sz="1200" dirty="0"/>
              <a:t>일에서 </a:t>
            </a:r>
            <a:r>
              <a:rPr lang="en-US" altLang="ko-KR" sz="1200" dirty="0"/>
              <a:t>15</a:t>
            </a:r>
            <a:r>
              <a:rPr lang="ko-KR" altLang="en-US" sz="1200" dirty="0"/>
              <a:t>일까지의 평균값을 이용했을 경우 지난 일주일 정도의 수온 평균값이 </a:t>
            </a:r>
            <a:r>
              <a:rPr lang="en-US" altLang="ko-KR" sz="1200" dirty="0"/>
              <a:t>CHLA </a:t>
            </a:r>
            <a:r>
              <a:rPr lang="ko-KR" altLang="en-US" sz="1200" dirty="0"/>
              <a:t>예측에 가장 중요한 특성으로 판명됨</a:t>
            </a:r>
            <a:r>
              <a:rPr lang="en-US" altLang="ko-KR" sz="12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600" dirty="0" err="1"/>
              <a:t>승촌보의</a:t>
            </a:r>
            <a:r>
              <a:rPr lang="ko-KR" altLang="en-US" sz="1600" dirty="0"/>
              <a:t> 데이터를 함께 활용할 경우</a:t>
            </a:r>
            <a:endParaRPr lang="en-US" altLang="ko-KR" sz="1600" dirty="0"/>
          </a:p>
          <a:p>
            <a:pPr lvl="1">
              <a:lnSpc>
                <a:spcPct val="100000"/>
              </a:lnSpc>
            </a:pPr>
            <a:r>
              <a:rPr lang="ko-KR" altLang="en-US" sz="1200" dirty="0"/>
              <a:t>지난 하룻동안의 </a:t>
            </a:r>
            <a:r>
              <a:rPr lang="ko-KR" altLang="en-US" sz="1200" dirty="0" err="1"/>
              <a:t>승촌보의</a:t>
            </a:r>
            <a:r>
              <a:rPr lang="ko-KR" altLang="en-US" sz="1200" dirty="0"/>
              <a:t> </a:t>
            </a:r>
            <a:r>
              <a:rPr lang="en-US" altLang="ko-KR" sz="1200" dirty="0"/>
              <a:t>CHLA</a:t>
            </a:r>
            <a:r>
              <a:rPr lang="ko-KR" altLang="en-US" sz="1200" dirty="0"/>
              <a:t> 평균값이 절대적으로 중요하다고 판명됨</a:t>
            </a:r>
            <a:r>
              <a:rPr lang="en-US" altLang="ko-KR" sz="1200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sz="1200" dirty="0"/>
              <a:t>특성 중요도</a:t>
            </a:r>
            <a:r>
              <a:rPr lang="en-US" altLang="ko-KR" sz="1200" dirty="0"/>
              <a:t>: 0.9 </a:t>
            </a:r>
            <a:r>
              <a:rPr lang="ko-KR" altLang="en-US" sz="1200" dirty="0"/>
              <a:t>이상</a:t>
            </a:r>
            <a:endParaRPr lang="en-US" altLang="ko-KR" sz="12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결론</a:t>
            </a:r>
            <a:r>
              <a:rPr lang="en-US" altLang="ko-KR" sz="1600" dirty="0"/>
              <a:t>: </a:t>
            </a:r>
            <a:r>
              <a:rPr lang="ko-KR" altLang="en-US" sz="1600" dirty="0"/>
              <a:t>죽산보의 수질 데이터는 전적으로 </a:t>
            </a:r>
            <a:r>
              <a:rPr lang="ko-KR" altLang="en-US" sz="1600" dirty="0" err="1"/>
              <a:t>승촌보의</a:t>
            </a:r>
            <a:r>
              <a:rPr lang="ko-KR" altLang="en-US" sz="1600" dirty="0"/>
              <a:t> 영향을 그대로 받음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7804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0A5E836-5DE4-9CA9-4B23-D48BEF781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945176"/>
            <a:ext cx="2878688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100000"/>
              </a:lnSpc>
            </a:pPr>
            <a:r>
              <a:rPr lang="ko-KR" altLang="en-US" sz="1900" dirty="0">
                <a:solidFill>
                  <a:srgbClr val="FFFFFF"/>
                </a:solidFill>
              </a:rPr>
              <a:t>죽산보의 </a:t>
            </a:r>
            <a:r>
              <a:rPr lang="en-US" altLang="ko-KR" sz="1900" dirty="0">
                <a:solidFill>
                  <a:srgbClr val="FFFFFF"/>
                </a:solidFill>
              </a:rPr>
              <a:t>CHLA </a:t>
            </a:r>
            <a:r>
              <a:rPr lang="ko-KR" altLang="en-US" sz="1900" dirty="0">
                <a:solidFill>
                  <a:srgbClr val="FFFFFF"/>
                </a:solidFill>
              </a:rPr>
              <a:t>예측 모델 훈련 결과</a:t>
            </a:r>
            <a:r>
              <a:rPr lang="en-US" altLang="ko-KR" sz="1900" dirty="0">
                <a:solidFill>
                  <a:srgbClr val="FFFFFF"/>
                </a:solidFill>
              </a:rPr>
              <a:t>: </a:t>
            </a:r>
            <a:br>
              <a:rPr lang="en-US" altLang="ko-KR" sz="1900" dirty="0">
                <a:solidFill>
                  <a:srgbClr val="FFFFFF"/>
                </a:solidFill>
              </a:rPr>
            </a:br>
            <a:br>
              <a:rPr lang="en-US" altLang="ko-KR" sz="19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죽산보의 </a:t>
            </a:r>
            <a:r>
              <a:rPr lang="en-US" altLang="ko-KR" sz="1200" dirty="0">
                <a:solidFill>
                  <a:srgbClr val="FFFFFF"/>
                </a:solidFill>
              </a:rPr>
              <a:t>CHLA </a:t>
            </a:r>
            <a:r>
              <a:rPr lang="ko-KR" altLang="en-US" sz="1200" dirty="0">
                <a:solidFill>
                  <a:srgbClr val="FFFFFF"/>
                </a:solidFill>
              </a:rPr>
              <a:t>예측 특성 중요도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죽산보의 수온과 </a:t>
            </a:r>
            <a:r>
              <a:rPr lang="ko-KR" altLang="en-US" sz="1200" dirty="0" err="1">
                <a:solidFill>
                  <a:srgbClr val="FFFFFF"/>
                </a:solidFill>
              </a:rPr>
              <a:t>방류량에</a:t>
            </a:r>
            <a:r>
              <a:rPr lang="en-US" altLang="ko-KR" sz="1200" dirty="0">
                <a:solidFill>
                  <a:srgbClr val="FFFFFF"/>
                </a:solidFill>
              </a:rPr>
              <a:t> </a:t>
            </a:r>
            <a:r>
              <a:rPr lang="ko-KR" altLang="en-US" sz="1200" dirty="0">
                <a:solidFill>
                  <a:srgbClr val="FFFFFF"/>
                </a:solidFill>
              </a:rPr>
              <a:t>대해 지난 </a:t>
            </a:r>
            <a:r>
              <a:rPr lang="en-US" altLang="ko-KR" sz="1200" dirty="0">
                <a:solidFill>
                  <a:srgbClr val="FFFFFF"/>
                </a:solidFill>
              </a:rPr>
              <a:t>1</a:t>
            </a:r>
            <a:r>
              <a:rPr lang="ko-KR" altLang="en-US" sz="1200" dirty="0">
                <a:solidFill>
                  <a:srgbClr val="FFFFFF"/>
                </a:solidFill>
              </a:rPr>
              <a:t>일부터 </a:t>
            </a:r>
            <a:r>
              <a:rPr lang="en-US" altLang="ko-KR" sz="1200" dirty="0">
                <a:solidFill>
                  <a:srgbClr val="FFFFFF"/>
                </a:solidFill>
              </a:rPr>
              <a:t>14</a:t>
            </a:r>
            <a:r>
              <a:rPr lang="ko-KR" altLang="en-US" sz="1200" dirty="0">
                <a:solidFill>
                  <a:srgbClr val="FFFFFF"/>
                </a:solidFill>
              </a:rPr>
              <a:t>일 동안의 평균값 특성 추가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- 10</a:t>
            </a:r>
            <a:r>
              <a:rPr lang="ko-KR" altLang="en-US" sz="1200" dirty="0">
                <a:solidFill>
                  <a:srgbClr val="FFFFFF"/>
                </a:solidFill>
              </a:rPr>
              <a:t>일까지의 특성 중요도 변화 히스토그램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지난 </a:t>
            </a:r>
            <a:r>
              <a:rPr lang="en-US" altLang="ko-KR" sz="1200" dirty="0">
                <a:solidFill>
                  <a:srgbClr val="FFFFFF"/>
                </a:solidFill>
              </a:rPr>
              <a:t>8</a:t>
            </a:r>
            <a:r>
              <a:rPr lang="ko-KR" altLang="en-US" sz="1200" dirty="0">
                <a:solidFill>
                  <a:srgbClr val="FFFFFF"/>
                </a:solidFill>
              </a:rPr>
              <a:t>일 동안의 수온 평균값이 가장 중요</a:t>
            </a:r>
            <a:endParaRPr lang="en-US" altLang="ko-KR" sz="1900" dirty="0">
              <a:solidFill>
                <a:srgbClr val="FFFFFF"/>
              </a:solidFill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CCC05A3-588C-404B-2E0D-1DD6EC709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" b="856"/>
          <a:stretch/>
        </p:blipFill>
        <p:spPr>
          <a:xfrm>
            <a:off x="4151512" y="105336"/>
            <a:ext cx="3871235" cy="65891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2F04B0A-1876-E941-5FDC-13983D68C4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" b="3295"/>
          <a:stretch/>
        </p:blipFill>
        <p:spPr>
          <a:xfrm>
            <a:off x="8195088" y="105337"/>
            <a:ext cx="3871234" cy="64546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E90123-0C3E-5FFD-F310-232D3B939387}"/>
              </a:ext>
            </a:extLst>
          </p:cNvPr>
          <p:cNvSpPr txBox="1"/>
          <p:nvPr/>
        </p:nvSpPr>
        <p:spPr>
          <a:xfrm>
            <a:off x="7626096" y="1216152"/>
            <a:ext cx="5581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0.2</a:t>
            </a:r>
            <a:endParaRPr lang="ko-KR" altLang="en-US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047E1B-3C0D-FC73-DAE6-B5EFD058F0E8}"/>
              </a:ext>
            </a:extLst>
          </p:cNvPr>
          <p:cNvSpPr txBox="1"/>
          <p:nvPr/>
        </p:nvSpPr>
        <p:spPr>
          <a:xfrm>
            <a:off x="11660750" y="1216152"/>
            <a:ext cx="4164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0.2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710212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0A5E836-5DE4-9CA9-4B23-D48BEF781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945176"/>
            <a:ext cx="2878688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100000"/>
              </a:lnSpc>
            </a:pPr>
            <a:r>
              <a:rPr lang="ko-KR" altLang="en-US" sz="1900" dirty="0">
                <a:solidFill>
                  <a:srgbClr val="FFFFFF"/>
                </a:solidFill>
              </a:rPr>
              <a:t>죽산보의 </a:t>
            </a:r>
            <a:r>
              <a:rPr lang="en-US" altLang="ko-KR" sz="1900" dirty="0">
                <a:solidFill>
                  <a:srgbClr val="FFFFFF"/>
                </a:solidFill>
              </a:rPr>
              <a:t>CHLA </a:t>
            </a:r>
            <a:r>
              <a:rPr lang="ko-KR" altLang="en-US" sz="1900" dirty="0">
                <a:solidFill>
                  <a:srgbClr val="FFFFFF"/>
                </a:solidFill>
              </a:rPr>
              <a:t>예측 모델 훈련 결과</a:t>
            </a:r>
            <a:r>
              <a:rPr lang="en-US" altLang="ko-KR" sz="1900" dirty="0">
                <a:solidFill>
                  <a:srgbClr val="FFFFFF"/>
                </a:solidFill>
              </a:rPr>
              <a:t>: </a:t>
            </a:r>
            <a:br>
              <a:rPr lang="en-US" altLang="ko-KR" sz="1900" dirty="0">
                <a:solidFill>
                  <a:srgbClr val="FFFFFF"/>
                </a:solidFill>
              </a:rPr>
            </a:br>
            <a:br>
              <a:rPr lang="en-US" altLang="ko-KR" sz="19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죽산보의 </a:t>
            </a:r>
            <a:r>
              <a:rPr lang="en-US" altLang="ko-KR" sz="1200" dirty="0">
                <a:solidFill>
                  <a:srgbClr val="FFFFFF"/>
                </a:solidFill>
              </a:rPr>
              <a:t>CHLA </a:t>
            </a:r>
            <a:r>
              <a:rPr lang="ko-KR" altLang="en-US" sz="1200" dirty="0">
                <a:solidFill>
                  <a:srgbClr val="FFFFFF"/>
                </a:solidFill>
              </a:rPr>
              <a:t>예측 특성 중요도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죽산보의 모든 특성에 대해 윈도우 적용</a:t>
            </a:r>
            <a:endParaRPr lang="en-US" altLang="ko-KR" sz="1900" dirty="0">
              <a:solidFill>
                <a:srgbClr val="FFFFFF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BF4256-C2E1-3882-3329-20ADBD2AC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658" y="73152"/>
            <a:ext cx="4017820" cy="64510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552F718-7B58-F6BD-DDCA-C16375297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1223" y="31813"/>
            <a:ext cx="3985222" cy="64924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714672-92A0-7888-8DBC-EA1EA7384618}"/>
              </a:ext>
            </a:extLst>
          </p:cNvPr>
          <p:cNvSpPr txBox="1"/>
          <p:nvPr/>
        </p:nvSpPr>
        <p:spPr>
          <a:xfrm>
            <a:off x="7767828" y="1120140"/>
            <a:ext cx="4164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0.2</a:t>
            </a:r>
            <a:endParaRPr lang="ko-KR" altLang="en-US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E5CFA4-F613-740F-213C-5E1798D3883F}"/>
              </a:ext>
            </a:extLst>
          </p:cNvPr>
          <p:cNvSpPr txBox="1"/>
          <p:nvPr/>
        </p:nvSpPr>
        <p:spPr>
          <a:xfrm>
            <a:off x="11649855" y="1120140"/>
            <a:ext cx="4164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0.2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0577819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EF3F302-7DEF-2A83-48D9-A248B0D13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693504"/>
            <a:ext cx="2878688" cy="39589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100000"/>
              </a:lnSpc>
            </a:pPr>
            <a:r>
              <a:rPr lang="ko-KR" altLang="en-US" sz="1900" dirty="0">
                <a:solidFill>
                  <a:srgbClr val="FFFFFF"/>
                </a:solidFill>
              </a:rPr>
              <a:t>죽산보의 </a:t>
            </a:r>
            <a:r>
              <a:rPr lang="en-US" altLang="ko-KR" sz="1900" dirty="0">
                <a:solidFill>
                  <a:srgbClr val="FFFFFF"/>
                </a:solidFill>
              </a:rPr>
              <a:t>CHLA </a:t>
            </a:r>
            <a:r>
              <a:rPr lang="ko-KR" altLang="en-US" sz="1900" dirty="0">
                <a:solidFill>
                  <a:srgbClr val="FFFFFF"/>
                </a:solidFill>
              </a:rPr>
              <a:t>예측 모델 훈련 결과 </a:t>
            </a:r>
            <a:r>
              <a:rPr lang="en-US" altLang="ko-KR" sz="1900" dirty="0">
                <a:solidFill>
                  <a:srgbClr val="FFFFFF"/>
                </a:solidFill>
              </a:rPr>
              <a:t>(</a:t>
            </a:r>
            <a:r>
              <a:rPr lang="ko-KR" altLang="en-US" sz="1900" dirty="0" err="1">
                <a:solidFill>
                  <a:srgbClr val="FFFFFF"/>
                </a:solidFill>
              </a:rPr>
              <a:t>승촌보</a:t>
            </a:r>
            <a:r>
              <a:rPr lang="ko-KR" altLang="en-US" sz="1900" dirty="0">
                <a:solidFill>
                  <a:srgbClr val="FFFFFF"/>
                </a:solidFill>
              </a:rPr>
              <a:t> 데이터 활용</a:t>
            </a:r>
            <a:r>
              <a:rPr lang="en-US" altLang="ko-KR" sz="1900" dirty="0">
                <a:solidFill>
                  <a:srgbClr val="FFFFFF"/>
                </a:solidFill>
              </a:rPr>
              <a:t>): </a:t>
            </a:r>
            <a:br>
              <a:rPr lang="en-US" altLang="ko-KR" sz="1900" dirty="0">
                <a:solidFill>
                  <a:srgbClr val="FFFFFF"/>
                </a:solidFill>
              </a:rPr>
            </a:br>
            <a:br>
              <a:rPr lang="en-US" altLang="ko-KR" sz="1900" dirty="0">
                <a:solidFill>
                  <a:srgbClr val="FFFFFF"/>
                </a:solidFill>
              </a:rPr>
            </a:br>
            <a:r>
              <a:rPr lang="en-US" altLang="ko-KR" sz="13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죽산보의 </a:t>
            </a:r>
            <a:r>
              <a:rPr lang="en-US" altLang="ko-KR" sz="1200" dirty="0">
                <a:solidFill>
                  <a:srgbClr val="FFFFFF"/>
                </a:solidFill>
              </a:rPr>
              <a:t>CHLA </a:t>
            </a:r>
            <a:r>
              <a:rPr lang="ko-KR" altLang="en-US" sz="1200" dirty="0">
                <a:solidFill>
                  <a:srgbClr val="FFFFFF"/>
                </a:solidFill>
              </a:rPr>
              <a:t>예측 특성 중요도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죽산보의 수온과 </a:t>
            </a:r>
            <a:r>
              <a:rPr lang="ko-KR" altLang="en-US" sz="1200" dirty="0" err="1">
                <a:solidFill>
                  <a:srgbClr val="FFFFFF"/>
                </a:solidFill>
              </a:rPr>
              <a:t>방류량에</a:t>
            </a:r>
            <a:r>
              <a:rPr lang="en-US" altLang="ko-KR" sz="1200" dirty="0">
                <a:solidFill>
                  <a:srgbClr val="FFFFFF"/>
                </a:solidFill>
              </a:rPr>
              <a:t> </a:t>
            </a:r>
            <a:r>
              <a:rPr lang="ko-KR" altLang="en-US" sz="1200" dirty="0">
                <a:solidFill>
                  <a:srgbClr val="FFFFFF"/>
                </a:solidFill>
              </a:rPr>
              <a:t>대해 지난 </a:t>
            </a:r>
            <a:r>
              <a:rPr lang="en-US" altLang="ko-KR" sz="1200" dirty="0">
                <a:solidFill>
                  <a:srgbClr val="FFFFFF"/>
                </a:solidFill>
              </a:rPr>
              <a:t>1</a:t>
            </a:r>
            <a:r>
              <a:rPr lang="ko-KR" altLang="en-US" sz="1200" dirty="0">
                <a:solidFill>
                  <a:srgbClr val="FFFFFF"/>
                </a:solidFill>
              </a:rPr>
              <a:t>일부터 </a:t>
            </a:r>
            <a:r>
              <a:rPr lang="en-US" altLang="ko-KR" sz="1200" dirty="0">
                <a:solidFill>
                  <a:srgbClr val="FFFFFF"/>
                </a:solidFill>
              </a:rPr>
              <a:t>14</a:t>
            </a:r>
            <a:r>
              <a:rPr lang="ko-KR" altLang="en-US" sz="1200" dirty="0">
                <a:solidFill>
                  <a:srgbClr val="FFFFFF"/>
                </a:solidFill>
              </a:rPr>
              <a:t>일 동안의 평균값 특성 추가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</a:t>
            </a:r>
            <a:r>
              <a:rPr lang="ko-KR" altLang="en-US" sz="1200" dirty="0" err="1">
                <a:solidFill>
                  <a:srgbClr val="FFFFFF"/>
                </a:solidFill>
              </a:rPr>
              <a:t>승촌보의</a:t>
            </a:r>
            <a:r>
              <a:rPr lang="ko-KR" altLang="en-US" sz="1200" dirty="0">
                <a:solidFill>
                  <a:srgbClr val="FFFFFF"/>
                </a:solidFill>
              </a:rPr>
              <a:t> </a:t>
            </a:r>
            <a:r>
              <a:rPr lang="en-US" altLang="ko-KR" sz="1200" dirty="0">
                <a:solidFill>
                  <a:srgbClr val="FFFFFF"/>
                </a:solidFill>
              </a:rPr>
              <a:t>CHLA, </a:t>
            </a:r>
            <a:r>
              <a:rPr lang="ko-KR" altLang="en-US" sz="1200" dirty="0">
                <a:solidFill>
                  <a:srgbClr val="FFFFFF"/>
                </a:solidFill>
              </a:rPr>
              <a:t>수온</a:t>
            </a:r>
            <a:r>
              <a:rPr lang="en-US" altLang="ko-KR" sz="1200" dirty="0">
                <a:solidFill>
                  <a:srgbClr val="FFFFFF"/>
                </a:solidFill>
              </a:rPr>
              <a:t>, </a:t>
            </a:r>
            <a:r>
              <a:rPr lang="ko-KR" altLang="en-US" sz="1200" dirty="0" err="1">
                <a:solidFill>
                  <a:srgbClr val="FFFFFF"/>
                </a:solidFill>
              </a:rPr>
              <a:t>방류량</a:t>
            </a:r>
            <a:r>
              <a:rPr lang="ko-KR" altLang="en-US" sz="1200" dirty="0">
                <a:solidFill>
                  <a:srgbClr val="FFFFFF"/>
                </a:solidFill>
              </a:rPr>
              <a:t> 특성의 지난 </a:t>
            </a:r>
            <a:r>
              <a:rPr lang="en-US" altLang="ko-KR" sz="1200" dirty="0">
                <a:solidFill>
                  <a:srgbClr val="FFFFFF"/>
                </a:solidFill>
              </a:rPr>
              <a:t>1</a:t>
            </a:r>
            <a:r>
              <a:rPr lang="ko-KR" altLang="en-US" sz="1200" dirty="0">
                <a:solidFill>
                  <a:srgbClr val="FFFFFF"/>
                </a:solidFill>
              </a:rPr>
              <a:t>일부터 </a:t>
            </a:r>
            <a:r>
              <a:rPr lang="en-US" altLang="ko-KR" sz="1200" dirty="0">
                <a:solidFill>
                  <a:srgbClr val="FFFFFF"/>
                </a:solidFill>
              </a:rPr>
              <a:t>14</a:t>
            </a:r>
            <a:r>
              <a:rPr lang="ko-KR" altLang="en-US" sz="1200" dirty="0">
                <a:solidFill>
                  <a:srgbClr val="FFFFFF"/>
                </a:solidFill>
              </a:rPr>
              <a:t>일 동안의 평균값 특성 추가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- 10</a:t>
            </a:r>
            <a:r>
              <a:rPr lang="ko-KR" altLang="en-US" sz="1200" dirty="0">
                <a:solidFill>
                  <a:srgbClr val="FFFFFF"/>
                </a:solidFill>
              </a:rPr>
              <a:t>일 동안의 특성 중요도 변화 </a:t>
            </a:r>
            <a:r>
              <a:rPr lang="ko-KR" altLang="en-US" sz="1200" dirty="0" err="1">
                <a:solidFill>
                  <a:srgbClr val="FFFFFF"/>
                </a:solidFill>
              </a:rPr>
              <a:t>히스트로그램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지난 하룻동안의 </a:t>
            </a:r>
            <a:r>
              <a:rPr lang="ko-KR" altLang="en-US" sz="1200" dirty="0" err="1">
                <a:solidFill>
                  <a:srgbClr val="FFFFFF"/>
                </a:solidFill>
              </a:rPr>
              <a:t>승촌보</a:t>
            </a:r>
            <a:r>
              <a:rPr lang="ko-KR" altLang="en-US" sz="1200" dirty="0">
                <a:solidFill>
                  <a:srgbClr val="FFFFFF"/>
                </a:solidFill>
              </a:rPr>
              <a:t> </a:t>
            </a:r>
            <a:r>
              <a:rPr lang="en-US" altLang="ko-KR" sz="1200" dirty="0">
                <a:solidFill>
                  <a:srgbClr val="FFFFFF"/>
                </a:solidFill>
              </a:rPr>
              <a:t>CHLA </a:t>
            </a:r>
            <a:r>
              <a:rPr lang="ko-KR" altLang="en-US" sz="1200" dirty="0">
                <a:solidFill>
                  <a:srgbClr val="FFFFFF"/>
                </a:solidFill>
              </a:rPr>
              <a:t>평균값이 가장 중요</a:t>
            </a:r>
            <a:endParaRPr lang="en-US" altLang="ko-KR" sz="1900" dirty="0">
              <a:solidFill>
                <a:srgbClr val="FFFFFF"/>
              </a:solidFill>
            </a:endParaRPr>
          </a:p>
        </p:txBody>
      </p:sp>
      <p:pic>
        <p:nvPicPr>
          <p:cNvPr id="5" name="그림 4" descr="텍스트, 스크린샷, 평행, 번호이(가) 표시된 사진&#10;&#10;자동 생성된 설명">
            <a:extLst>
              <a:ext uri="{FF2B5EF4-FFF2-40B4-BE49-F238E27FC236}">
                <a16:creationId xmlns:a16="http://schemas.microsoft.com/office/drawing/2014/main" id="{E1D52526-4161-5A60-B963-C119745E9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755" y="66743"/>
            <a:ext cx="3941159" cy="6568599"/>
          </a:xfrm>
          <a:prstGeom prst="rect">
            <a:avLst/>
          </a:prstGeom>
        </p:spPr>
      </p:pic>
      <p:pic>
        <p:nvPicPr>
          <p:cNvPr id="7" name="그림 6" descr="텍스트, 스크린샷, 번호, 평행이(가) 표시된 사진&#10;&#10;자동 생성된 설명">
            <a:extLst>
              <a:ext uri="{FF2B5EF4-FFF2-40B4-BE49-F238E27FC236}">
                <a16:creationId xmlns:a16="http://schemas.microsoft.com/office/drawing/2014/main" id="{5D6BF7AA-D580-0811-D09F-604D0D35F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1822" y="0"/>
            <a:ext cx="3941160" cy="67083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C6CE84-5D80-7831-D4FF-B88AC77559B1}"/>
              </a:ext>
            </a:extLst>
          </p:cNvPr>
          <p:cNvSpPr txBox="1"/>
          <p:nvPr/>
        </p:nvSpPr>
        <p:spPr>
          <a:xfrm>
            <a:off x="7379208" y="1152144"/>
            <a:ext cx="8050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0.8</a:t>
            </a:r>
            <a:endParaRPr lang="ko-KR" alt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614975-064C-E2B1-FB17-9BBAF20024B3}"/>
              </a:ext>
            </a:extLst>
          </p:cNvPr>
          <p:cNvSpPr txBox="1"/>
          <p:nvPr/>
        </p:nvSpPr>
        <p:spPr>
          <a:xfrm>
            <a:off x="11423719" y="1106424"/>
            <a:ext cx="6770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0.8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8999775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EF3F302-7DEF-2A83-48D9-A248B0D13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693504"/>
            <a:ext cx="2878688" cy="39589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100000"/>
              </a:lnSpc>
            </a:pPr>
            <a:r>
              <a:rPr lang="ko-KR" altLang="en-US" sz="1900" dirty="0">
                <a:solidFill>
                  <a:srgbClr val="FFFFFF"/>
                </a:solidFill>
              </a:rPr>
              <a:t>죽산보의 </a:t>
            </a:r>
            <a:r>
              <a:rPr lang="en-US" altLang="ko-KR" sz="1900" dirty="0">
                <a:solidFill>
                  <a:srgbClr val="FFFFFF"/>
                </a:solidFill>
              </a:rPr>
              <a:t>CHLA </a:t>
            </a:r>
            <a:r>
              <a:rPr lang="ko-KR" altLang="en-US" sz="1900" dirty="0">
                <a:solidFill>
                  <a:srgbClr val="FFFFFF"/>
                </a:solidFill>
              </a:rPr>
              <a:t>예측 모델 훈련 결과 </a:t>
            </a:r>
            <a:r>
              <a:rPr lang="en-US" altLang="ko-KR" sz="1900" dirty="0">
                <a:solidFill>
                  <a:srgbClr val="FFFFFF"/>
                </a:solidFill>
              </a:rPr>
              <a:t>(</a:t>
            </a:r>
            <a:r>
              <a:rPr lang="ko-KR" altLang="en-US" sz="1900" dirty="0" err="1">
                <a:solidFill>
                  <a:srgbClr val="FFFFFF"/>
                </a:solidFill>
              </a:rPr>
              <a:t>승촌보</a:t>
            </a:r>
            <a:r>
              <a:rPr lang="ko-KR" altLang="en-US" sz="1900" dirty="0">
                <a:solidFill>
                  <a:srgbClr val="FFFFFF"/>
                </a:solidFill>
              </a:rPr>
              <a:t> 데이터 활용</a:t>
            </a:r>
            <a:r>
              <a:rPr lang="en-US" altLang="ko-KR" sz="1900" dirty="0">
                <a:solidFill>
                  <a:srgbClr val="FFFFFF"/>
                </a:solidFill>
              </a:rPr>
              <a:t>): </a:t>
            </a:r>
            <a:br>
              <a:rPr lang="en-US" altLang="ko-KR" sz="1900" dirty="0">
                <a:solidFill>
                  <a:srgbClr val="FFFFFF"/>
                </a:solidFill>
              </a:rPr>
            </a:br>
            <a:br>
              <a:rPr lang="en-US" altLang="ko-KR" sz="1900" dirty="0">
                <a:solidFill>
                  <a:srgbClr val="FFFFFF"/>
                </a:solidFill>
              </a:rPr>
            </a:br>
            <a:r>
              <a:rPr lang="en-US" altLang="ko-KR" sz="13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죽산보의 </a:t>
            </a:r>
            <a:r>
              <a:rPr lang="en-US" altLang="ko-KR" sz="1200" dirty="0">
                <a:solidFill>
                  <a:srgbClr val="FFFFFF"/>
                </a:solidFill>
              </a:rPr>
              <a:t>CHLA </a:t>
            </a:r>
            <a:r>
              <a:rPr lang="ko-KR" altLang="en-US" sz="1200" dirty="0">
                <a:solidFill>
                  <a:srgbClr val="FFFFFF"/>
                </a:solidFill>
              </a:rPr>
              <a:t>예측 특성 중요도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죽산보와 </a:t>
            </a:r>
            <a:r>
              <a:rPr lang="ko-KR" altLang="en-US" sz="1200" dirty="0" err="1">
                <a:solidFill>
                  <a:srgbClr val="FFFFFF"/>
                </a:solidFill>
              </a:rPr>
              <a:t>승촌보의</a:t>
            </a:r>
            <a:r>
              <a:rPr lang="ko-KR" altLang="en-US" sz="1200" dirty="0">
                <a:solidFill>
                  <a:srgbClr val="FFFFFF"/>
                </a:solidFill>
              </a:rPr>
              <a:t> 모든 특성에 윈도우 적용</a:t>
            </a:r>
            <a:endParaRPr lang="en-US" altLang="ko-KR" sz="1900" dirty="0">
              <a:solidFill>
                <a:srgbClr val="FFFFFF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538CAE-817D-D931-F183-06244E490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497" y="82296"/>
            <a:ext cx="4054747" cy="63139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1AFD13-9F22-D211-0700-486E2394C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089" y="82296"/>
            <a:ext cx="3871026" cy="6172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BE16E2-8CB2-B67E-BF53-224F54203FBE}"/>
              </a:ext>
            </a:extLst>
          </p:cNvPr>
          <p:cNvSpPr txBox="1"/>
          <p:nvPr/>
        </p:nvSpPr>
        <p:spPr>
          <a:xfrm>
            <a:off x="7507224" y="1120140"/>
            <a:ext cx="6770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0.8</a:t>
            </a:r>
            <a:endParaRPr lang="ko-KR" alt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047218-52A3-5BFE-41AC-70E13C555842}"/>
              </a:ext>
            </a:extLst>
          </p:cNvPr>
          <p:cNvSpPr txBox="1"/>
          <p:nvPr/>
        </p:nvSpPr>
        <p:spPr>
          <a:xfrm>
            <a:off x="11484038" y="1181100"/>
            <a:ext cx="6770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0.8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307568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Flowchart: Document 104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승촌보</a:t>
            </a:r>
            <a:r>
              <a:rPr lang="en-US" altLang="ko-K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ko-KR" alt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특성별 분포도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F673B3-5AAF-B1F3-EF18-AEB8A9C9A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941" y="640080"/>
            <a:ext cx="6973521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86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4" name="Rectangle 105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429143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vs. </a:t>
            </a:r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승촌보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특성별 분포도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65B9F3-CAEB-AEBF-D399-D523CB740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53" y="1966293"/>
            <a:ext cx="11271292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95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4" name="Rectangle 105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10505843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승촌보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지석천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altLang="ko-KR" sz="3700" dirty="0" err="1">
                <a:solidFill>
                  <a:srgbClr val="FFFFFF"/>
                </a:solidFill>
              </a:rPr>
              <a:t>Chl</a:t>
            </a:r>
            <a:r>
              <a:rPr lang="en-US" altLang="ko-KR" sz="3700" dirty="0">
                <a:solidFill>
                  <a:srgbClr val="FFFFFF"/>
                </a:solidFill>
              </a:rPr>
              <a:t>-a </a:t>
            </a:r>
            <a:r>
              <a:rPr lang="ko-KR" altLang="en-US" sz="3700" dirty="0">
                <a:solidFill>
                  <a:srgbClr val="FFFFFF"/>
                </a:solidFill>
              </a:rPr>
              <a:t>분포 비교</a:t>
            </a:r>
            <a:endParaRPr lang="ko-KR" alt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32E9A5-58AA-5B09-CDA6-A8EBBAA46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046" y="2002415"/>
            <a:ext cx="5591175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278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4" name="Rectangle 105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10505843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승촌보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700" dirty="0" err="1">
                <a:solidFill>
                  <a:srgbClr val="FFFFFF"/>
                </a:solidFill>
              </a:rPr>
              <a:t>방류량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지석천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유량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유입량 비교</a:t>
            </a:r>
            <a:b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로그 </a:t>
            </a:r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변환값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비교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ko-KR" alt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10A7A9-F4C5-0E8B-FD4E-30561CD98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834" y="2248667"/>
            <a:ext cx="594360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789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4" name="Rectangle 105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10505843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승촌보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700" dirty="0" err="1">
                <a:solidFill>
                  <a:srgbClr val="FFFFFF"/>
                </a:solidFill>
              </a:rPr>
              <a:t>방류량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지석천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유량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유입량 비교</a:t>
            </a:r>
            <a:b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로그 변환된 일별 평균값 활용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ko-KR" alt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FFAA7E3-BB82-6BB8-9241-B5CD5267B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834" y="2248667"/>
            <a:ext cx="594360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041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4" name="Rectangle 105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10505843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승촌보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700" dirty="0" err="1">
                <a:solidFill>
                  <a:srgbClr val="FFFFFF"/>
                </a:solidFill>
              </a:rPr>
              <a:t>방류량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지석천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유량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유입량 비교</a:t>
            </a:r>
            <a:b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일별 평균값 활용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ko-KR" alt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32C24CD-6EB2-9C8C-A4A8-7B4A3D727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871" y="2158179"/>
            <a:ext cx="5343525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310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975</Words>
  <Application>Microsoft Office PowerPoint</Application>
  <PresentationFormat>와이드스크린</PresentationFormat>
  <Paragraphs>116</Paragraphs>
  <Slides>34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7" baseType="lpstr">
      <vt:lpstr>맑은 고딕</vt:lpstr>
      <vt:lpstr>Arial</vt:lpstr>
      <vt:lpstr>Office 테마</vt:lpstr>
      <vt:lpstr>죽산보 데이터 분석</vt:lpstr>
      <vt:lpstr>1. 특성별 분포도</vt:lpstr>
      <vt:lpstr>죽산보: 특성별 분포도</vt:lpstr>
      <vt:lpstr>승촌보: 특성별 분포도</vt:lpstr>
      <vt:lpstr>죽산보 vs. 승촌보: 특성별 분포도</vt:lpstr>
      <vt:lpstr>승촌보, 지석천, 죽산보: Chl-a 분포 비교</vt:lpstr>
      <vt:lpstr>승촌보 방류량, 지석천 유량, 죽산보 유입량 비교 (로그 변환값 비교)</vt:lpstr>
      <vt:lpstr>승촌보 방류량, 지석천 유량, 죽산보 유입량 비교 (로그 변환된 일별 평균값 활용)</vt:lpstr>
      <vt:lpstr>승촌보 방류량, 지석천 유량, 죽산보 유입량 비교 (일별 평균값 활용)</vt:lpstr>
      <vt:lpstr>승촌보 방류량, 지석천 유량, 죽산보 유입량 비교 (주별 평균값 활용)</vt:lpstr>
      <vt:lpstr>승촌보 방류량, 지석천 유량, 죽산보 유입량 비교 (월별 평균값 활용)</vt:lpstr>
      <vt:lpstr>2. 죽산보: CHLA 기준 기타  특성과의  상관관계  선그래프</vt:lpstr>
      <vt:lpstr>죽산보: CHLA와 pH의 변화</vt:lpstr>
      <vt:lpstr>죽산보: CHLA와 DO의 변화</vt:lpstr>
      <vt:lpstr>죽산보: CHLA와 TOC의 변화</vt:lpstr>
      <vt:lpstr>죽산보: CHLA와 수온의 변화</vt:lpstr>
      <vt:lpstr>죽산보: CHLA와 방류량의 변화</vt:lpstr>
      <vt:lpstr>3. CHLA  기준  상관관계</vt:lpstr>
      <vt:lpstr>죽산보: CHLA 기준 상관관계</vt:lpstr>
      <vt:lpstr>승촌보: CHLA 기준 상관관계</vt:lpstr>
      <vt:lpstr>4. 특성별  죽산보와  승촌보  데이터 비교</vt:lpstr>
      <vt:lpstr>죽산보 vs 승촌보: CHLA 변화</vt:lpstr>
      <vt:lpstr>죽산보 vs 승촌보: 수온 변화</vt:lpstr>
      <vt:lpstr>죽산보 vs 승촌보: TP 변화</vt:lpstr>
      <vt:lpstr>죽산보 vs 승촌보: 방류량 변화</vt:lpstr>
      <vt:lpstr>죽산보와 승촌보의 CHLA 분포도 비교</vt:lpstr>
      <vt:lpstr>5. 특성별 시프트 활용</vt:lpstr>
      <vt:lpstr>죽산보 특성별 시프트 활용</vt:lpstr>
      <vt:lpstr>승촌보 일부 특성 시프트 활용</vt:lpstr>
      <vt:lpstr>6. 특성별  윈도우 활용</vt:lpstr>
      <vt:lpstr>죽산보의 CHLA 예측 모델 훈련 결과:   - 죽산보의 CHLA 예측 특성 중요도 - 죽산보의 수온과 방류량에 대해 지난 1일부터 14일 동안의 평균값 특성 추가 - 10일까지의 특성 중요도 변화 히스토그램 - 지난 8일 동안의 수온 평균값이 가장 중요</vt:lpstr>
      <vt:lpstr>죽산보의 CHLA 예측 모델 훈련 결과:   - 죽산보의 CHLA 예측 특성 중요도 - 죽산보의 모든 특성에 대해 윈도우 적용</vt:lpstr>
      <vt:lpstr>죽산보의 CHLA 예측 모델 훈련 결과 (승촌보 데이터 활용):   - 죽산보의 CHLA 예측 특성 중요도 - 죽산보의 수온과 방류량에 대해 지난 1일부터 14일 동안의 평균값 특성 추가 - 승촌보의 CHLA, 수온, 방류량 특성의 지난 1일부터 14일 동안의 평균값 특성 추가 - 10일 동안의 특성 중요도 변화 히스트로그램 - 지난 하룻동안의 승촌보 CHLA 평균값이 가장 중요</vt:lpstr>
      <vt:lpstr>죽산보의 CHLA 예측 모델 훈련 결과 (승촌보 데이터 활용):   - 죽산보의 CHLA 예측 특성 중요도 - 죽산보와 승촌보의 모든 특성에 윈도우 적용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이계식</dc:creator>
  <cp:lastModifiedBy>이계식</cp:lastModifiedBy>
  <cp:revision>44</cp:revision>
  <dcterms:created xsi:type="dcterms:W3CDTF">2024-09-20T02:48:49Z</dcterms:created>
  <dcterms:modified xsi:type="dcterms:W3CDTF">2024-10-21T10:48:17Z</dcterms:modified>
</cp:coreProperties>
</file>